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4" r:id="rId4"/>
    <p:sldId id="259" r:id="rId5"/>
    <p:sldId id="266" r:id="rId6"/>
    <p:sldId id="265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873676-3D69-48B0-BA02-D759766A9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248E96D7-6599-4607-9958-FD9E10001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478AA5-D1D0-4B5E-9FDE-6F55026D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229100"/>
            <a:ext cx="12192000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3CA8EEE2-DA9A-4635-9B41-33EB56514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960739-4A46-4BEE-B8D9-2900BC969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048" y="4437888"/>
            <a:ext cx="9899904" cy="111671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1EB6A-0713-44D4-BAA0-D91DAD44A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5481448"/>
            <a:ext cx="8689976" cy="535939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DF9014-7283-4224-8FF7-E2121660A92A}"/>
              </a:ext>
            </a:extLst>
          </p:cNvPr>
          <p:cNvSpPr/>
          <p:nvPr/>
        </p:nvSpPr>
        <p:spPr>
          <a:xfrm>
            <a:off x="418292" y="725863"/>
            <a:ext cx="1177371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it-IT" sz="9600" dirty="0">
                <a:latin typeface="Times New Roman" panose="02020603050405020304" pitchFamily="18" charset="0"/>
                <a:ea typeface="Calibri" panose="020F0502020204030204" pitchFamily="34" charset="0"/>
              </a:rPr>
              <a:t>Este mai </a:t>
            </a:r>
            <a:r>
              <a:rPr lang="it-IT" sz="9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sănătos</a:t>
            </a:r>
            <a:r>
              <a:rPr lang="it-IT" sz="9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9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să-ți</a:t>
            </a:r>
            <a:r>
              <a:rPr lang="it-IT" sz="9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9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petreci</a:t>
            </a:r>
            <a:r>
              <a:rPr lang="it-IT" sz="9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9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timpul</a:t>
            </a:r>
            <a:r>
              <a:rPr lang="it-IT" sz="9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9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într</a:t>
            </a:r>
            <a:r>
              <a:rPr lang="it-IT" sz="9600" dirty="0">
                <a:latin typeface="Times New Roman" panose="02020603050405020304" pitchFamily="18" charset="0"/>
                <a:ea typeface="Calibri" panose="020F0502020204030204" pitchFamily="34" charset="0"/>
              </a:rPr>
              <a:t>-o </a:t>
            </a:r>
            <a:r>
              <a:rPr lang="it-IT" sz="9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pădure</a:t>
            </a:r>
            <a:r>
              <a:rPr lang="it-IT" sz="9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9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decât</a:t>
            </a:r>
            <a:r>
              <a:rPr lang="it-IT" sz="9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9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într</a:t>
            </a:r>
            <a:r>
              <a:rPr lang="it-IT" sz="9600" dirty="0">
                <a:latin typeface="Times New Roman" panose="02020603050405020304" pitchFamily="18" charset="0"/>
                <a:ea typeface="Calibri" panose="020F0502020204030204" pitchFamily="34" charset="0"/>
              </a:rPr>
              <a:t>-un </a:t>
            </a:r>
            <a:r>
              <a:rPr lang="it-IT" sz="9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oraș</a:t>
            </a:r>
            <a:r>
              <a:rPr lang="it-IT" sz="9600" dirty="0">
                <a:latin typeface="Times New Roman" panose="02020603050405020304" pitchFamily="18" charset="0"/>
                <a:ea typeface="Calibri" panose="020F0502020204030204" pitchFamily="34" charset="0"/>
              </a:rPr>
              <a:t>!“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512498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A452CB-0CCB-44D2-8F28-7A7058DBA26B}"/>
              </a:ext>
            </a:extLst>
          </p:cNvPr>
          <p:cNvSpPr/>
          <p:nvPr/>
        </p:nvSpPr>
        <p:spPr>
          <a:xfrm>
            <a:off x="3044551" y="905270"/>
            <a:ext cx="5953618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Pădurea</a:t>
            </a:r>
            <a:endParaRPr lang="en-US" sz="1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8A8EB1-912A-4B2B-9A64-181CE187B316}"/>
              </a:ext>
            </a:extLst>
          </p:cNvPr>
          <p:cNvSpPr txBox="1"/>
          <p:nvPr/>
        </p:nvSpPr>
        <p:spPr>
          <a:xfrm>
            <a:off x="2233129" y="4544009"/>
            <a:ext cx="81891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/>
              <a:t>Profesor</a:t>
            </a:r>
            <a:r>
              <a:rPr lang="en-US" sz="6600" dirty="0"/>
              <a:t>: Robu Andreea</a:t>
            </a:r>
          </a:p>
        </p:txBody>
      </p:sp>
    </p:spTree>
    <p:extLst>
      <p:ext uri="{BB962C8B-B14F-4D97-AF65-F5344CB8AC3E}">
        <p14:creationId xmlns:p14="http://schemas.microsoft.com/office/powerpoint/2010/main" val="1261380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8EC41B9-2D25-48A6-BC40-DA8F79F3E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024174-3934-45E5-B8A3-3D951E26B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11" y="320037"/>
            <a:ext cx="11087068" cy="4242817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F21547-A433-450A-B2A3-930DCFAB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24"/>
          <a:stretch/>
        </p:blipFill>
        <p:spPr>
          <a:xfrm>
            <a:off x="0" y="0"/>
            <a:ext cx="349623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01538B-4762-4DA8-9DD3-E9ACE882376A}"/>
              </a:ext>
            </a:extLst>
          </p:cNvPr>
          <p:cNvSpPr txBox="1"/>
          <p:nvPr/>
        </p:nvSpPr>
        <p:spPr>
          <a:xfrm>
            <a:off x="635211" y="4562854"/>
            <a:ext cx="10916365" cy="1253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kern="1200" cap="all" baseline="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 cap="all" baseline="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Identifică</a:t>
            </a:r>
            <a:r>
              <a:rPr lang="en-US" sz="3700" kern="1200" cap="all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700" kern="1200" cap="all" baseline="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altitudinea</a:t>
            </a:r>
            <a:r>
              <a:rPr lang="en-US" sz="3700" kern="1200" cap="all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la care sunt </a:t>
            </a:r>
            <a:r>
              <a:rPr lang="en-US" sz="3700" kern="1200" cap="all" baseline="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întâlnite</a:t>
            </a:r>
            <a:r>
              <a:rPr lang="en-US" sz="3700" kern="1200" cap="all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700" kern="1200" cap="all" baseline="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pădurile</a:t>
            </a:r>
            <a:r>
              <a:rPr lang="en-US" sz="3700" kern="1200" cap="all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de </a:t>
            </a:r>
            <a:r>
              <a:rPr lang="en-US" sz="3700" kern="1200" cap="all" baseline="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foioase</a:t>
            </a:r>
            <a:r>
              <a:rPr lang="en-US" sz="3700" kern="1200" cap="all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700" kern="1200" cap="all" baseline="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și</a:t>
            </a:r>
            <a:r>
              <a:rPr lang="en-US" sz="3700" kern="1200" cap="all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700" kern="1200" cap="all" baseline="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conifere</a:t>
            </a:r>
            <a:r>
              <a:rPr lang="en-US" sz="3700" kern="1200" cap="all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73B520B-D7E7-436A-B263-0682940B4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0" r="21258"/>
          <a:stretch/>
        </p:blipFill>
        <p:spPr>
          <a:xfrm>
            <a:off x="0" y="4238951"/>
            <a:ext cx="9600237" cy="261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3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ine similară">
            <a:extLst>
              <a:ext uri="{FF2B5EF4-FFF2-40B4-BE49-F238E27FC236}">
                <a16:creationId xmlns:a16="http://schemas.microsoft.com/office/drawing/2014/main" id="{17D5560D-E118-407D-9424-48585DC8F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4800"/>
            <a:ext cx="6019800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F8D342-CD1D-42C9-BF12-72368D42E979}"/>
              </a:ext>
            </a:extLst>
          </p:cNvPr>
          <p:cNvSpPr txBox="1"/>
          <p:nvPr/>
        </p:nvSpPr>
        <p:spPr>
          <a:xfrm>
            <a:off x="2387600" y="977900"/>
            <a:ext cx="812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Compară</a:t>
            </a:r>
            <a:r>
              <a:rPr lang="en-US" sz="3600" dirty="0"/>
              <a:t> </a:t>
            </a:r>
            <a:r>
              <a:rPr lang="en-US" sz="3600" dirty="0" err="1"/>
              <a:t>luminozitatea</a:t>
            </a:r>
            <a:r>
              <a:rPr lang="en-US" sz="3600" dirty="0"/>
              <a:t> din </a:t>
            </a:r>
            <a:r>
              <a:rPr lang="en-US" sz="3600" dirty="0" err="1"/>
              <a:t>cele</a:t>
            </a:r>
            <a:r>
              <a:rPr lang="en-US" sz="3600" dirty="0"/>
              <a:t> </a:t>
            </a:r>
            <a:r>
              <a:rPr lang="en-US" sz="3600" dirty="0" err="1"/>
              <a:t>două</a:t>
            </a:r>
            <a:r>
              <a:rPr lang="en-US" sz="3600" dirty="0"/>
              <a:t> </a:t>
            </a:r>
            <a:r>
              <a:rPr lang="en-US" sz="3600" dirty="0" err="1"/>
              <a:t>tipuri</a:t>
            </a:r>
            <a:r>
              <a:rPr lang="en-US" sz="3600" dirty="0"/>
              <a:t> de </a:t>
            </a:r>
            <a:r>
              <a:rPr lang="en-US" sz="3600" dirty="0" err="1"/>
              <a:t>păduri</a:t>
            </a:r>
            <a:r>
              <a:rPr lang="en-US" sz="3600" dirty="0"/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432A18-2BED-42BA-87ED-4586E1FDA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844800"/>
            <a:ext cx="60198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67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>
            <a:extLst>
              <a:ext uri="{FF2B5EF4-FFF2-40B4-BE49-F238E27FC236}">
                <a16:creationId xmlns:a16="http://schemas.microsoft.com/office/drawing/2014/main" id="{F3A8575D-CE97-43EB-9923-C3D54629F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4B02867-8B3B-49EE-8983-5C9676D12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773FBE9B-7F77-4379-9101-1508A61ED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2">
            <a:extLst>
              <a:ext uri="{FF2B5EF4-FFF2-40B4-BE49-F238E27FC236}">
                <a16:creationId xmlns:a16="http://schemas.microsoft.com/office/drawing/2014/main" id="{86648730-9F21-49D8-B716-FA731BED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ini pentru stejar">
            <a:extLst>
              <a:ext uri="{FF2B5EF4-FFF2-40B4-BE49-F238E27FC236}">
                <a16:creationId xmlns:a16="http://schemas.microsoft.com/office/drawing/2014/main" id="{8B0D610B-9F7F-4485-ADEE-0F42EA0E6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r="21882" b="4"/>
          <a:stretch/>
        </p:blipFill>
        <p:spPr bwMode="auto">
          <a:xfrm>
            <a:off x="5125154" y="1"/>
            <a:ext cx="3492275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ini pentru fag">
            <a:extLst>
              <a:ext uri="{FF2B5EF4-FFF2-40B4-BE49-F238E27FC236}">
                <a16:creationId xmlns:a16="http://schemas.microsoft.com/office/drawing/2014/main" id="{6E68C6F3-EB64-4EC9-9F15-B74F63BA0DC6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6278" b="1"/>
          <a:stretch/>
        </p:blipFill>
        <p:spPr bwMode="auto">
          <a:xfrm>
            <a:off x="8662087" y="1"/>
            <a:ext cx="3539463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47B9A2-EA48-4212-ADDA-B8AA46E663B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387" r="12406"/>
          <a:stretch/>
        </p:blipFill>
        <p:spPr>
          <a:xfrm>
            <a:off x="5113850" y="3428999"/>
            <a:ext cx="352991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32083B-747B-4B49-914E-B3559A0A8DE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4184" r="-3" b="8586"/>
          <a:stretch/>
        </p:blipFill>
        <p:spPr>
          <a:xfrm>
            <a:off x="8662086" y="3428999"/>
            <a:ext cx="3529910" cy="3429000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E44E7E9-A42B-4056-AD30-0830A5244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61807" y="3433232"/>
            <a:ext cx="6990862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34BBFCB7-A1AF-44CB-A947-E43C01157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0494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A3C7699-5D60-4C05-AD23-5EB9936A6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7428" y="-3"/>
            <a:ext cx="82296" cy="6858000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087AB4C3-A0CA-47C6-8819-3B5EFADFC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2C9479A-DF42-47C3-9909-ABBABDC34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C5A822B-1BE2-462E-9F9F-F372990E851E}"/>
              </a:ext>
            </a:extLst>
          </p:cNvPr>
          <p:cNvSpPr txBox="1">
            <a:spLocks/>
          </p:cNvSpPr>
          <p:nvPr/>
        </p:nvSpPr>
        <p:spPr>
          <a:xfrm>
            <a:off x="601057" y="2063745"/>
            <a:ext cx="3707657" cy="27304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/>
              <a:t>Biocenoza Pădurii de foioase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99328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7358F-A5FB-4942-9233-C997FCA03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magini pentru biocenoza unei paduri de foioase">
            <a:extLst>
              <a:ext uri="{FF2B5EF4-FFF2-40B4-BE49-F238E27FC236}">
                <a16:creationId xmlns:a16="http://schemas.microsoft.com/office/drawing/2014/main" id="{1754FF45-4AF4-47EB-A5C1-F68BFE817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2" y="3133854"/>
            <a:ext cx="2826675" cy="372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ini pentru bufniță">
            <a:extLst>
              <a:ext uri="{FF2B5EF4-FFF2-40B4-BE49-F238E27FC236}">
                <a16:creationId xmlns:a16="http://schemas.microsoft.com/office/drawing/2014/main" id="{CD061092-2F0F-4E14-88AD-0CB3CCE31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827" y="2076516"/>
            <a:ext cx="2667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ini pentru iepure de padure">
            <a:extLst>
              <a:ext uri="{FF2B5EF4-FFF2-40B4-BE49-F238E27FC236}">
                <a16:creationId xmlns:a16="http://schemas.microsoft.com/office/drawing/2014/main" id="{3DCBDB48-61B4-48B9-A6A7-58B0265BD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2" y="875955"/>
            <a:ext cx="36099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ine similară">
            <a:extLst>
              <a:ext uri="{FF2B5EF4-FFF2-40B4-BE49-F238E27FC236}">
                <a16:creationId xmlns:a16="http://schemas.microsoft.com/office/drawing/2014/main" id="{5CEAC1A1-F4AC-4734-84EE-5480911A3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17" y="4334204"/>
            <a:ext cx="4522840" cy="237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ini pentru caprioara">
            <a:extLst>
              <a:ext uri="{FF2B5EF4-FFF2-40B4-BE49-F238E27FC236}">
                <a16:creationId xmlns:a16="http://schemas.microsoft.com/office/drawing/2014/main" id="{8426DA45-0678-4889-A27D-7A40F77EF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218" y="352621"/>
            <a:ext cx="4400008" cy="372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439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7DABEFCB-0898-453F-A0D3-637F6C4C1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2">
            <a:extLst>
              <a:ext uri="{FF2B5EF4-FFF2-40B4-BE49-F238E27FC236}">
                <a16:creationId xmlns:a16="http://schemas.microsoft.com/office/drawing/2014/main" id="{F6742038-277A-41FB-9BF8-BD6B7146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F61037-465A-40D0-8FA4-CC5504D0E8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0" r="-5" b="-5"/>
          <a:stretch/>
        </p:blipFill>
        <p:spPr>
          <a:xfrm>
            <a:off x="2" y="10"/>
            <a:ext cx="2470174" cy="3428987"/>
          </a:xfrm>
          <a:prstGeom prst="rect">
            <a:avLst/>
          </a:prstGeom>
        </p:spPr>
      </p:pic>
      <p:pic>
        <p:nvPicPr>
          <p:cNvPr id="4098" name="Picture 2" descr="Imagini pentru brad padure">
            <a:extLst>
              <a:ext uri="{FF2B5EF4-FFF2-40B4-BE49-F238E27FC236}">
                <a16:creationId xmlns:a16="http://schemas.microsoft.com/office/drawing/2014/main" id="{28C43DF2-1D23-40BB-BA7D-22E6BCC31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6" r="-4" b="-4"/>
          <a:stretch/>
        </p:blipFill>
        <p:spPr bwMode="auto">
          <a:xfrm>
            <a:off x="4974669" y="10"/>
            <a:ext cx="2509805" cy="342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86CD32-17EA-43A4-8E92-D2E3E82CF9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893" r="29433" b="1"/>
          <a:stretch/>
        </p:blipFill>
        <p:spPr>
          <a:xfrm>
            <a:off x="2547161" y="10"/>
            <a:ext cx="2509805" cy="3428987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BFA2CB77-DBFC-4C4F-AD56-C993DF74D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70178" y="-3"/>
            <a:ext cx="82296" cy="3419856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761885C-DA79-4C6C-933A-FD7927B70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4670" y="-3"/>
            <a:ext cx="82296" cy="3419856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ED4EE2-C074-4DF1-843C-B532AB2B64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156" r="1" b="20997"/>
          <a:stretch/>
        </p:blipFill>
        <p:spPr>
          <a:xfrm>
            <a:off x="1" y="3428998"/>
            <a:ext cx="7479157" cy="3429001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695222-9173-4081-8FF3-DDD103C02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87" y="3429000"/>
            <a:ext cx="7421138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79B78619-932E-485B-A7FF-3FC494190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D7B93D53-3940-4F3A-8CDD-93E4C9961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E2AF67AA-1CF4-4975-BD3B-3085141DAB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17903" y="830263"/>
            <a:ext cx="3827463" cy="38814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ctr">
              <a:buNone/>
            </a:pPr>
            <a:r>
              <a:rPr lang="en-US" sz="4800" b="1" dirty="0" err="1"/>
              <a:t>Biocenoza</a:t>
            </a:r>
            <a:r>
              <a:rPr lang="en-US" sz="4800" b="1" dirty="0"/>
              <a:t> </a:t>
            </a:r>
            <a:r>
              <a:rPr lang="en-US" sz="4800" b="1" dirty="0" err="1"/>
              <a:t>Pădurii</a:t>
            </a:r>
            <a:r>
              <a:rPr lang="en-US" sz="4800" b="1" dirty="0"/>
              <a:t> de </a:t>
            </a:r>
            <a:r>
              <a:rPr lang="en-US" sz="4800" b="1" dirty="0" err="1"/>
              <a:t>conifere</a:t>
            </a:r>
            <a:endParaRPr lang="en-US" sz="4800" b="1" kern="1200" cap="all" baseline="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5819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E9059F-EC29-4291-8646-4493C5B85C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58" r="17607" b="-1"/>
          <a:stretch/>
        </p:blipFill>
        <p:spPr>
          <a:xfrm>
            <a:off x="-1" y="10"/>
            <a:ext cx="7370057" cy="6857990"/>
          </a:xfrm>
          <a:prstGeom prst="rect">
            <a:avLst/>
          </a:prstGeom>
        </p:spPr>
      </p:pic>
      <p:pic>
        <p:nvPicPr>
          <p:cNvPr id="5122" name="Picture 2" descr="Imagini pentru cocos de munte">
            <a:extLst>
              <a:ext uri="{FF2B5EF4-FFF2-40B4-BE49-F238E27FC236}">
                <a16:creationId xmlns:a16="http://schemas.microsoft.com/office/drawing/2014/main" id="{6D91D264-7868-4C78-9626-EA90E8D63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r="-3" b="-3"/>
          <a:stretch/>
        </p:blipFill>
        <p:spPr bwMode="auto">
          <a:xfrm>
            <a:off x="7534656" y="1"/>
            <a:ext cx="4657344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6D8885-C578-4FC0-865B-EC9B1A04DB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89" r="-3" b="-3"/>
          <a:stretch/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7207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Andreea Ștefania Robu</dc:creator>
  <cp:lastModifiedBy>Andreea Ștefania Robu</cp:lastModifiedBy>
  <cp:revision>2</cp:revision>
  <dcterms:created xsi:type="dcterms:W3CDTF">2019-10-26T17:07:10Z</dcterms:created>
  <dcterms:modified xsi:type="dcterms:W3CDTF">2020-05-12T10:51:28Z</dcterms:modified>
</cp:coreProperties>
</file>