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8D97-1F99-4F1F-8740-D17F1B05B8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6AC7-7F19-4A50-9DFF-7E6B30F2B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5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8D97-1F99-4F1F-8740-D17F1B05B8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6AC7-7F19-4A50-9DFF-7E6B30F2B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2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8D97-1F99-4F1F-8740-D17F1B05B8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6AC7-7F19-4A50-9DFF-7E6B30F2B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9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8D97-1F99-4F1F-8740-D17F1B05B8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6AC7-7F19-4A50-9DFF-7E6B30F2B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8D97-1F99-4F1F-8740-D17F1B05B8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6AC7-7F19-4A50-9DFF-7E6B30F2B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5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8D97-1F99-4F1F-8740-D17F1B05B8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6AC7-7F19-4A50-9DFF-7E6B30F2B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9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8D97-1F99-4F1F-8740-D17F1B05B8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6AC7-7F19-4A50-9DFF-7E6B30F2B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0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8D97-1F99-4F1F-8740-D17F1B05B8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6AC7-7F19-4A50-9DFF-7E6B30F2B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2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8D97-1F99-4F1F-8740-D17F1B05B8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6AC7-7F19-4A50-9DFF-7E6B30F2B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7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8D97-1F99-4F1F-8740-D17F1B05B8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6AC7-7F19-4A50-9DFF-7E6B30F2B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7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8D97-1F99-4F1F-8740-D17F1B05B8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6AC7-7F19-4A50-9DFF-7E6B30F2B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A8D97-1F99-4F1F-8740-D17F1B05B8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26AC7-7F19-4A50-9DFF-7E6B30F2B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7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7095" y="0"/>
            <a:ext cx="9144000" cy="1655762"/>
          </a:xfrm>
        </p:spPr>
        <p:txBody>
          <a:bodyPr/>
          <a:lstStyle/>
          <a:p>
            <a:r>
              <a:rPr lang="ro-RO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Studiu de caz: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perioada Renașterii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etalii insolite despre ''Cina cea de Taină'' | PROFIT.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" y="385013"/>
            <a:ext cx="12184446" cy="647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637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22" y="221268"/>
            <a:ext cx="8305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Sandro Botticelli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primăvara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Renaşterii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Florenţa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începuturile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picturii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moderne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(re)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inventarea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perspectivei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narative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configurarea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cadrului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all’antica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recuzitei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subiectelor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mitologice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en-US" dirty="0"/>
          </a:p>
        </p:txBody>
      </p:sp>
      <p:pic>
        <p:nvPicPr>
          <p:cNvPr id="2052" name="Picture 4" descr="Fișier:Botticelli, adorazione dei magi uffizi.jpg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5" y="2097235"/>
            <a:ext cx="5862840" cy="469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Sandro Botticelli 070.jp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090" y="221268"/>
            <a:ext cx="3376353" cy="453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42117" y="4945734"/>
            <a:ext cx="564988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construirea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identităţi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stilistice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subtilitate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graţie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imponderabilă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mister);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raportul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tradiţie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modernitate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limitele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picturii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Botticelli; 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8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30" y="71639"/>
            <a:ext cx="119052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2. Leonardo da Vinci: </a:t>
            </a:r>
            <a:r>
              <a:rPr lang="en-US" sz="2000" b="1" dirty="0" err="1" smtClean="0"/>
              <a:t>tranziţia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către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Renaşterea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matură</a:t>
            </a:r>
            <a:endParaRPr lang="en-US" sz="2000" dirty="0" smtClean="0"/>
          </a:p>
          <a:p>
            <a:r>
              <a:rPr lang="en-US" sz="2000" dirty="0" smtClean="0"/>
              <a:t>– </a:t>
            </a:r>
            <a:r>
              <a:rPr lang="en-US" sz="2000" dirty="0" err="1" smtClean="0"/>
              <a:t>înzestrarea</a:t>
            </a:r>
            <a:r>
              <a:rPr lang="en-US" sz="2000" dirty="0" smtClean="0"/>
              <a:t> </a:t>
            </a:r>
            <a:r>
              <a:rPr lang="en-US" sz="2000" dirty="0" err="1" smtClean="0"/>
              <a:t>excepţională</a:t>
            </a:r>
            <a:r>
              <a:rPr lang="en-US" sz="2000" dirty="0" smtClean="0"/>
              <a:t> </a:t>
            </a:r>
            <a:r>
              <a:rPr lang="en-US" sz="2000" dirty="0" err="1" smtClean="0"/>
              <a:t>şi</a:t>
            </a:r>
            <a:r>
              <a:rPr lang="en-US" sz="2000" dirty="0" smtClean="0"/>
              <a:t> </a:t>
            </a:r>
            <a:r>
              <a:rPr lang="en-US" sz="2000" dirty="0" err="1" smtClean="0"/>
              <a:t>multiplele</a:t>
            </a:r>
            <a:r>
              <a:rPr lang="en-US" sz="2000" dirty="0" smtClean="0"/>
              <a:t> </a:t>
            </a:r>
            <a:r>
              <a:rPr lang="en-US" sz="2000" dirty="0" err="1" smtClean="0"/>
              <a:t>preocupări</a:t>
            </a:r>
            <a:r>
              <a:rPr lang="en-US" sz="2000" dirty="0" smtClean="0"/>
              <a:t> ale </a:t>
            </a:r>
            <a:r>
              <a:rPr lang="en-US" sz="2000" dirty="0" err="1" smtClean="0"/>
              <a:t>lui</a:t>
            </a:r>
            <a:r>
              <a:rPr lang="en-US" sz="2000" dirty="0" smtClean="0"/>
              <a:t> Leonardo; </a:t>
            </a:r>
            <a:r>
              <a:rPr lang="en-US" sz="2000" b="1" dirty="0" err="1" smtClean="0"/>
              <a:t>conexiunile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dintre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artă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şi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ştiinţă</a:t>
            </a:r>
            <a:r>
              <a:rPr lang="en-US" sz="2000" dirty="0" smtClean="0"/>
              <a:t>; </a:t>
            </a:r>
            <a:r>
              <a:rPr lang="en-US" sz="2000" dirty="0" err="1" smtClean="0"/>
              <a:t>revoluţionarea</a:t>
            </a:r>
            <a:r>
              <a:rPr lang="en-US" sz="2000" dirty="0" smtClean="0"/>
              <a:t> </a:t>
            </a:r>
            <a:r>
              <a:rPr lang="en-US" sz="2000" dirty="0" err="1" smtClean="0"/>
              <a:t>concepţiilor</a:t>
            </a:r>
            <a:r>
              <a:rPr lang="en-US" sz="2000" dirty="0" smtClean="0"/>
              <a:t> </a:t>
            </a:r>
            <a:r>
              <a:rPr lang="en-US" sz="2000" dirty="0" err="1" smtClean="0"/>
              <a:t>asupra</a:t>
            </a:r>
            <a:r>
              <a:rPr lang="en-US" sz="2000" dirty="0" smtClean="0"/>
              <a:t> </a:t>
            </a:r>
            <a:r>
              <a:rPr lang="en-US" sz="2000" dirty="0" err="1" smtClean="0"/>
              <a:t>artei</a:t>
            </a:r>
            <a:r>
              <a:rPr lang="en-US" sz="2000" dirty="0" smtClean="0"/>
              <a:t>; </a:t>
            </a:r>
            <a:r>
              <a:rPr lang="en-US" sz="2000" b="1" dirty="0" err="1" smtClean="0"/>
              <a:t>procedee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şi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tehnici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artistice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inovatoare</a:t>
            </a:r>
            <a:r>
              <a:rPr lang="en-US" sz="2000" dirty="0" smtClean="0"/>
              <a:t>: </a:t>
            </a:r>
            <a:r>
              <a:rPr lang="en-US" sz="2000" dirty="0" err="1" smtClean="0"/>
              <a:t>clarobscur</a:t>
            </a:r>
            <a:r>
              <a:rPr lang="en-US" sz="2000" dirty="0" smtClean="0"/>
              <a:t> </a:t>
            </a:r>
            <a:r>
              <a:rPr lang="en-US" sz="2000" dirty="0" err="1" smtClean="0"/>
              <a:t>şi</a:t>
            </a:r>
            <a:r>
              <a:rPr lang="en-US" sz="2000" dirty="0" smtClean="0"/>
              <a:t> „</a:t>
            </a:r>
            <a:r>
              <a:rPr lang="en-US" sz="2000" i="1" dirty="0" err="1" smtClean="0"/>
              <a:t>sfumato</a:t>
            </a:r>
            <a:r>
              <a:rPr lang="en-US" sz="2000" dirty="0" smtClean="0"/>
              <a:t>”, </a:t>
            </a:r>
            <a:r>
              <a:rPr lang="en-US" sz="2000" dirty="0" err="1" smtClean="0"/>
              <a:t>spaţialitatea</a:t>
            </a:r>
            <a:r>
              <a:rPr lang="en-US" sz="2000" dirty="0" smtClean="0"/>
              <a:t> </a:t>
            </a:r>
            <a:r>
              <a:rPr lang="en-US" sz="2000" dirty="0" err="1" smtClean="0"/>
              <a:t>atmosferică</a:t>
            </a:r>
            <a:r>
              <a:rPr lang="en-US" sz="2000" dirty="0" smtClean="0"/>
              <a:t>, </a:t>
            </a:r>
            <a:r>
              <a:rPr lang="en-US" sz="2000" dirty="0" err="1" smtClean="0"/>
              <a:t>iluzia</a:t>
            </a:r>
            <a:r>
              <a:rPr lang="en-US" sz="2000" dirty="0" smtClean="0"/>
              <a:t> </a:t>
            </a:r>
            <a:r>
              <a:rPr lang="en-US" sz="2000" dirty="0" err="1" smtClean="0"/>
              <a:t>profunzimii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– </a:t>
            </a:r>
            <a:r>
              <a:rPr lang="en-US" sz="2000" dirty="0" err="1" smtClean="0"/>
              <a:t>misterul</a:t>
            </a:r>
            <a:r>
              <a:rPr lang="en-US" sz="2000" dirty="0" smtClean="0"/>
              <a:t> </a:t>
            </a:r>
            <a:r>
              <a:rPr lang="en-US" sz="2000" dirty="0" err="1" smtClean="0"/>
              <a:t>unor</a:t>
            </a:r>
            <a:r>
              <a:rPr lang="en-US" sz="2000" dirty="0" smtClean="0"/>
              <a:t> </a:t>
            </a:r>
            <a:r>
              <a:rPr lang="en-US" sz="2000" dirty="0" err="1" smtClean="0"/>
              <a:t>tablouri</a:t>
            </a:r>
            <a:r>
              <a:rPr lang="en-US" sz="2000" dirty="0" smtClean="0"/>
              <a:t> (</a:t>
            </a:r>
            <a:r>
              <a:rPr lang="en-US" sz="2000" dirty="0" err="1" smtClean="0"/>
              <a:t>religioase</a:t>
            </a:r>
            <a:r>
              <a:rPr lang="en-US" sz="2000" dirty="0" smtClean="0"/>
              <a:t>) </a:t>
            </a:r>
            <a:r>
              <a:rPr lang="en-US" sz="2000" dirty="0" err="1" smtClean="0"/>
              <a:t>indescifrabile</a:t>
            </a:r>
            <a:r>
              <a:rPr lang="en-US" sz="2000" dirty="0" smtClean="0"/>
              <a:t>; </a:t>
            </a:r>
            <a:r>
              <a:rPr lang="en-US" sz="2000" dirty="0" err="1" smtClean="0"/>
              <a:t>impactul</a:t>
            </a:r>
            <a:r>
              <a:rPr lang="en-US" sz="2000" dirty="0" smtClean="0"/>
              <a:t> determinant </a:t>
            </a:r>
            <a:r>
              <a:rPr lang="en-US" sz="2000" dirty="0" err="1" smtClean="0"/>
              <a:t>asupra</a:t>
            </a:r>
            <a:r>
              <a:rPr lang="en-US" sz="2000" dirty="0" smtClean="0"/>
              <a:t> </a:t>
            </a:r>
            <a:r>
              <a:rPr lang="en-US" sz="2000" dirty="0" err="1" smtClean="0"/>
              <a:t>portretisticii</a:t>
            </a:r>
            <a:r>
              <a:rPr lang="en-US" sz="2000" dirty="0" smtClean="0"/>
              <a:t>: </a:t>
            </a:r>
            <a:r>
              <a:rPr lang="en-US" sz="2000" dirty="0" err="1" smtClean="0"/>
              <a:t>inventarea</a:t>
            </a:r>
            <a:r>
              <a:rPr lang="en-US" sz="2000" dirty="0" smtClean="0"/>
              <a:t> </a:t>
            </a:r>
            <a:r>
              <a:rPr lang="en-US" sz="2000" dirty="0" err="1" smtClean="0"/>
              <a:t>unor</a:t>
            </a:r>
            <a:r>
              <a:rPr lang="en-US" sz="2000" dirty="0" smtClean="0"/>
              <a:t> </a:t>
            </a:r>
            <a:r>
              <a:rPr lang="en-US" sz="2000" dirty="0" err="1" smtClean="0"/>
              <a:t>postùri</a:t>
            </a:r>
            <a:r>
              <a:rPr lang="en-US" sz="2000" dirty="0" smtClean="0"/>
              <a:t> </a:t>
            </a:r>
            <a:r>
              <a:rPr lang="en-US" sz="2000" dirty="0" err="1" smtClean="0"/>
              <a:t>inedite</a:t>
            </a:r>
            <a:r>
              <a:rPr lang="en-US" sz="2000" dirty="0" smtClean="0"/>
              <a:t>, </a:t>
            </a:r>
            <a:r>
              <a:rPr lang="en-US" sz="2000" dirty="0" err="1" smtClean="0"/>
              <a:t>surprinderea</a:t>
            </a:r>
            <a:r>
              <a:rPr lang="en-US" sz="2000" dirty="0" smtClean="0"/>
              <a:t> </a:t>
            </a:r>
            <a:r>
              <a:rPr lang="en-US" sz="2000" dirty="0" err="1" smtClean="0"/>
              <a:t>timpului</a:t>
            </a:r>
            <a:r>
              <a:rPr lang="en-US" sz="2000" dirty="0" smtClean="0"/>
              <a:t>, </a:t>
            </a:r>
            <a:r>
              <a:rPr lang="en-US" sz="2000" dirty="0" err="1" smtClean="0"/>
              <a:t>reprezentarea</a:t>
            </a:r>
            <a:r>
              <a:rPr lang="en-US" sz="2000" dirty="0" smtClean="0"/>
              <a:t> </a:t>
            </a:r>
            <a:r>
              <a:rPr lang="en-US" sz="2000" dirty="0" err="1" smtClean="0"/>
              <a:t>interiorităţii</a:t>
            </a:r>
            <a:r>
              <a:rPr lang="en-US" sz="2000" dirty="0" smtClean="0"/>
              <a:t>;</a:t>
            </a:r>
            <a:r>
              <a:rPr lang="en-US" sz="2000" b="1" dirty="0" smtClean="0"/>
              <a:t> </a:t>
            </a:r>
            <a:endParaRPr lang="en-US" sz="2000" dirty="0"/>
          </a:p>
        </p:txBody>
      </p:sp>
      <p:pic>
        <p:nvPicPr>
          <p:cNvPr id="3074" name="Picture 2" descr="Jurnalul lui Leonardo da Vinci. “De cumparat azi: hartie, carbune si un  craniu uman” - Stirileprotv.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34" y="2034646"/>
            <a:ext cx="4715684" cy="477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șier:Gioconda.jp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312" y="2034646"/>
            <a:ext cx="3191533" cy="477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14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996" y="171392"/>
            <a:ext cx="11847022" cy="4351338"/>
          </a:xfrm>
        </p:spPr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Michelangelo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Buonarroti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dimensiunea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titanică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Renaşterea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zenit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complexitatea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tribulaţiile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artistului-umanist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sculptor,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pictor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arhitect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poet;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opera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Michelangelo ca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etalon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protagonist 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ultimei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Renaşterii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italiene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Michelangelo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fenomenul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Manierismului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Michelangelo Buonarroti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80" y="1995052"/>
            <a:ext cx="4127719" cy="477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15" y="1995052"/>
            <a:ext cx="3973485" cy="4776901"/>
          </a:xfrm>
          <a:prstGeom prst="rect">
            <a:avLst/>
          </a:prstGeom>
        </p:spPr>
      </p:pic>
      <p:pic>
        <p:nvPicPr>
          <p:cNvPr id="4100" name="Picture 4" descr="Michelangelo alsndoos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316" y="1995053"/>
            <a:ext cx="3474109" cy="47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415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68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</dc:creator>
  <cp:lastModifiedBy>Master</cp:lastModifiedBy>
  <cp:revision>2</cp:revision>
  <dcterms:created xsi:type="dcterms:W3CDTF">2020-11-09T12:38:39Z</dcterms:created>
  <dcterms:modified xsi:type="dcterms:W3CDTF">2020-11-09T12:42:24Z</dcterms:modified>
</cp:coreProperties>
</file>