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7" r:id="rId3"/>
    <p:sldId id="258" r:id="rId4"/>
    <p:sldId id="281" r:id="rId5"/>
    <p:sldId id="259" r:id="rId6"/>
    <p:sldId id="283" r:id="rId7"/>
    <p:sldId id="284" r:id="rId8"/>
    <p:sldId id="287" r:id="rId9"/>
    <p:sldId id="285" r:id="rId10"/>
    <p:sldId id="28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92A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93" autoAdjust="0"/>
    <p:restoredTop sz="94660"/>
  </p:normalViewPr>
  <p:slideViewPr>
    <p:cSldViewPr>
      <p:cViewPr>
        <p:scale>
          <a:sx n="73" d="100"/>
          <a:sy n="73" d="100"/>
        </p:scale>
        <p:origin x="-1128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35286A36-7FF3-4670-AAC3-6A30AFB90D2D}" type="slidenum">
              <a:rPr lang="en-US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9" name="Freeform 17"/>
          <p:cNvSpPr/>
          <p:nvPr/>
        </p:nvSpPr>
        <p:spPr bwMode="gray">
          <a:xfrm>
            <a:off x="-9525" y="1447800"/>
            <a:ext cx="9164638" cy="3832225"/>
          </a:xfrm>
          <a:custGeom>
            <a:avLst/>
            <a:gdLst/>
            <a:ahLst/>
            <a:cxnLst>
              <a:cxn ang="0">
                <a:pos x="12" y="124"/>
              </a:cxn>
              <a:cxn ang="0">
                <a:pos x="1381" y="12"/>
              </a:cxn>
              <a:cxn ang="0">
                <a:pos x="4064" y="581"/>
              </a:cxn>
              <a:cxn ang="0">
                <a:pos x="5773" y="118"/>
              </a:cxn>
              <a:cxn ang="0">
                <a:pos x="5766" y="2151"/>
              </a:cxn>
              <a:cxn ang="0">
                <a:pos x="3966" y="2263"/>
              </a:cxn>
              <a:cxn ang="0">
                <a:pos x="1963" y="1897"/>
              </a:cxn>
              <a:cxn ang="0">
                <a:pos x="6" y="2407"/>
              </a:cxn>
              <a:cxn ang="0">
                <a:pos x="12" y="124"/>
              </a:cxn>
            </a:cxnLst>
            <a:rect l="0" t="0" r="r" b="b"/>
            <a:pathLst>
              <a:path w="5773" h="2414">
                <a:moveTo>
                  <a:pt x="12" y="124"/>
                </a:moveTo>
                <a:cubicBezTo>
                  <a:pt x="150" y="76"/>
                  <a:pt x="581" y="0"/>
                  <a:pt x="1381" y="12"/>
                </a:cubicBezTo>
                <a:cubicBezTo>
                  <a:pt x="2181" y="23"/>
                  <a:pt x="3370" y="437"/>
                  <a:pt x="4064" y="581"/>
                </a:cubicBezTo>
                <a:cubicBezTo>
                  <a:pt x="4758" y="725"/>
                  <a:pt x="5635" y="219"/>
                  <a:pt x="5773" y="118"/>
                </a:cubicBezTo>
                <a:lnTo>
                  <a:pt x="5766" y="2151"/>
                </a:lnTo>
                <a:cubicBezTo>
                  <a:pt x="4994" y="2407"/>
                  <a:pt x="4326" y="2311"/>
                  <a:pt x="3966" y="2263"/>
                </a:cubicBezTo>
                <a:cubicBezTo>
                  <a:pt x="3606" y="2215"/>
                  <a:pt x="2715" y="1873"/>
                  <a:pt x="1963" y="1897"/>
                </a:cubicBezTo>
                <a:cubicBezTo>
                  <a:pt x="1305" y="1893"/>
                  <a:pt x="0" y="2402"/>
                  <a:pt x="6" y="2407"/>
                </a:cubicBezTo>
                <a:cubicBezTo>
                  <a:pt x="12" y="2414"/>
                  <a:pt x="12" y="568"/>
                  <a:pt x="12" y="124"/>
                </a:cubicBezTo>
                <a:close/>
              </a:path>
            </a:pathLst>
          </a:custGeom>
          <a:solidFill>
            <a:schemeClr val="accent1">
              <a:alpha val="41000"/>
            </a:schemeClr>
          </a:solidFill>
          <a:ln w="9525">
            <a:noFill/>
            <a:rou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090" name="Freeform 18"/>
          <p:cNvSpPr/>
          <p:nvPr/>
        </p:nvSpPr>
        <p:spPr bwMode="gray">
          <a:xfrm>
            <a:off x="-9525" y="1730375"/>
            <a:ext cx="9150350" cy="3265488"/>
          </a:xfrm>
          <a:custGeom>
            <a:avLst/>
            <a:gdLst/>
            <a:ahLst/>
            <a:cxnLst>
              <a:cxn ang="0">
                <a:pos x="6" y="272"/>
              </a:cxn>
              <a:cxn ang="0">
                <a:pos x="1453" y="10"/>
              </a:cxn>
              <a:cxn ang="0">
                <a:pos x="4182" y="482"/>
              </a:cxn>
              <a:cxn ang="0">
                <a:pos x="5764" y="154"/>
              </a:cxn>
              <a:cxn ang="0">
                <a:pos x="5764" y="1806"/>
              </a:cxn>
              <a:cxn ang="0">
                <a:pos x="4005" y="1994"/>
              </a:cxn>
              <a:cxn ang="0">
                <a:pos x="1891" y="1522"/>
              </a:cxn>
              <a:cxn ang="0">
                <a:pos x="6" y="1967"/>
              </a:cxn>
              <a:cxn ang="0">
                <a:pos x="6" y="272"/>
              </a:cxn>
            </a:cxnLst>
            <a:rect l="0" t="0" r="r" b="b"/>
            <a:pathLst>
              <a:path w="5764" h="2057">
                <a:moveTo>
                  <a:pt x="6" y="272"/>
                </a:moveTo>
                <a:cubicBezTo>
                  <a:pt x="144" y="233"/>
                  <a:pt x="656" y="0"/>
                  <a:pt x="1453" y="10"/>
                </a:cubicBezTo>
                <a:cubicBezTo>
                  <a:pt x="2250" y="20"/>
                  <a:pt x="3475" y="403"/>
                  <a:pt x="4182" y="482"/>
                </a:cubicBezTo>
                <a:cubicBezTo>
                  <a:pt x="4890" y="561"/>
                  <a:pt x="5626" y="237"/>
                  <a:pt x="5764" y="154"/>
                </a:cubicBezTo>
                <a:lnTo>
                  <a:pt x="5764" y="1806"/>
                </a:lnTo>
                <a:cubicBezTo>
                  <a:pt x="4919" y="2052"/>
                  <a:pt x="4485" y="2057"/>
                  <a:pt x="4005" y="1994"/>
                </a:cubicBezTo>
                <a:cubicBezTo>
                  <a:pt x="3526" y="1929"/>
                  <a:pt x="2640" y="1502"/>
                  <a:pt x="1891" y="1522"/>
                </a:cubicBezTo>
                <a:cubicBezTo>
                  <a:pt x="1234" y="1519"/>
                  <a:pt x="0" y="1962"/>
                  <a:pt x="6" y="1967"/>
                </a:cubicBezTo>
                <a:cubicBezTo>
                  <a:pt x="12" y="1972"/>
                  <a:pt x="6" y="641"/>
                  <a:pt x="6" y="272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  <a:effectLst/>
        </p:spPr>
        <p:txBody>
          <a:bodyPr/>
          <a:lstStyle/>
          <a:p>
            <a:endParaRPr lang="en-US" dirty="0"/>
          </a:p>
        </p:txBody>
      </p:sp>
      <p:grpSp>
        <p:nvGrpSpPr>
          <p:cNvPr id="3091" name="Group 19"/>
          <p:cNvGrpSpPr/>
          <p:nvPr/>
        </p:nvGrpSpPr>
        <p:grpSpPr bwMode="auto">
          <a:xfrm>
            <a:off x="7086600" y="1947863"/>
            <a:ext cx="533400" cy="533400"/>
            <a:chOff x="4752" y="1200"/>
            <a:chExt cx="288" cy="288"/>
          </a:xfrm>
        </p:grpSpPr>
        <p:sp>
          <p:nvSpPr>
            <p:cNvPr id="3092" name="Oval 20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288" cy="288"/>
            </a:xfrm>
            <a:prstGeom prst="ellipse">
              <a:avLst/>
            </a:prstGeom>
            <a:gradFill rotWithShape="1">
              <a:gsLst>
                <a:gs pos="0">
                  <a:schemeClr val="tx2">
                    <a:gamma/>
                    <a:tint val="25490"/>
                    <a:invGamma/>
                  </a:schemeClr>
                </a:gs>
                <a:gs pos="100000">
                  <a:schemeClr val="tx2">
                    <a:alpha val="3100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93" name="Oval 21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3094" name="Group 22"/>
          <p:cNvGrpSpPr/>
          <p:nvPr/>
        </p:nvGrpSpPr>
        <p:grpSpPr bwMode="auto">
          <a:xfrm>
            <a:off x="7620000" y="1371600"/>
            <a:ext cx="914400" cy="914400"/>
            <a:chOff x="4992" y="816"/>
            <a:chExt cx="576" cy="576"/>
          </a:xfrm>
        </p:grpSpPr>
        <p:sp>
          <p:nvSpPr>
            <p:cNvPr id="3095" name="Oval 23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accent1">
                <a:alpha val="53000"/>
              </a:schemeClr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96" name="Oval 24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3097" name="Group 25"/>
          <p:cNvGrpSpPr/>
          <p:nvPr/>
        </p:nvGrpSpPr>
        <p:grpSpPr bwMode="auto">
          <a:xfrm>
            <a:off x="304800" y="3429000"/>
            <a:ext cx="1295400" cy="1371600"/>
            <a:chOff x="4992" y="816"/>
            <a:chExt cx="576" cy="576"/>
          </a:xfrm>
        </p:grpSpPr>
        <p:sp>
          <p:nvSpPr>
            <p:cNvPr id="3098" name="Oval 26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tx2">
                <a:alpha val="53000"/>
              </a:schemeClr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099" name="Oval 27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fld id="{60F333F2-D354-4ABD-B562-30CA6F97F533}" type="slidenum">
              <a:rPr lang="en-US"/>
            </a:fld>
            <a:endParaRPr lang="en-US" dirty="0"/>
          </a:p>
        </p:txBody>
      </p:sp>
      <p:grpSp>
        <p:nvGrpSpPr>
          <p:cNvPr id="3088" name="Group 16"/>
          <p:cNvGrpSpPr/>
          <p:nvPr/>
        </p:nvGrpSpPr>
        <p:grpSpPr bwMode="auto">
          <a:xfrm>
            <a:off x="228600" y="304800"/>
            <a:ext cx="1079500" cy="633413"/>
            <a:chOff x="2680" y="3678"/>
            <a:chExt cx="680" cy="399"/>
          </a:xfrm>
        </p:grpSpPr>
        <p:sp>
          <p:nvSpPr>
            <p:cNvPr id="3086" name="Text Box 14"/>
            <p:cNvSpPr txBox="1">
              <a:spLocks noChangeArrowheads="1"/>
            </p:cNvSpPr>
            <p:nvPr/>
          </p:nvSpPr>
          <p:spPr bwMode="gray">
            <a:xfrm>
              <a:off x="2680" y="3789"/>
              <a:ext cx="680" cy="288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r>
                <a:rPr lang="en-US" sz="2400" b="1" dirty="0">
                  <a:solidFill>
                    <a:schemeClr val="tx2"/>
                  </a:solidFill>
                </a:rPr>
                <a:t>LOGO</a:t>
              </a:r>
              <a:endParaRPr lang="en-US" sz="2400" b="1" dirty="0">
                <a:solidFill>
                  <a:schemeClr val="tx2"/>
                </a:solidFill>
              </a:endParaRPr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gray">
            <a:xfrm rot="5400000">
              <a:off x="2928" y="3493"/>
              <a:ext cx="172" cy="542"/>
            </a:xfrm>
            <a:prstGeom prst="moon">
              <a:avLst>
                <a:gd name="adj" fmla="val 21208"/>
              </a:avLst>
            </a:prstGeom>
            <a:solidFill>
              <a:schemeClr val="accent1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590800"/>
            <a:ext cx="7086600" cy="1012825"/>
          </a:xfrm>
          <a:effectLst>
            <a:outerShdw dist="53882" dir="2700000" algn="ctr" rotWithShape="0">
              <a:schemeClr val="tx1"/>
            </a:outerShdw>
          </a:effectLst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1295400" y="3581400"/>
            <a:ext cx="6705600" cy="3810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05E1C1-EE7B-4DC0-99D7-7061FB9A2CA6}" type="slidenum">
              <a:rPr lang="en-US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0"/>
            <a:ext cx="20574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60198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52213-5FCB-4EC9-95F0-85894103DDCB}" type="slidenum">
              <a:rPr lang="en-US"/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3914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 hasCustomPrompt="1"/>
          </p:nvPr>
        </p:nvSpPr>
        <p:spPr>
          <a:xfrm>
            <a:off x="457200" y="1828800"/>
            <a:ext cx="8229600" cy="4495800"/>
          </a:xfrm>
        </p:spPr>
        <p:txBody>
          <a:bodyPr/>
          <a:lstStyle/>
          <a:p>
            <a:r>
              <a:rPr lang="en-US" dirty="0" smtClean="0"/>
              <a:t>Click icon to add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/>
            </a:lvl1pPr>
          </a:lstStyle>
          <a:p>
            <a:fld id="{8211649A-5FD4-4919-8840-3C3EA3D1F3D8}" type="slidenum">
              <a:rPr lang="en-US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82EC7-47F5-4CA2-A307-18E4E04DB843}" type="slidenum">
              <a:rPr lang="en-US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24E963-3AC6-4283-9367-4741E697E10C}" type="slidenum">
              <a:rPr lang="en-US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22A270-05A3-4831-A05B-07A274F5955A}" type="slidenum">
              <a:rPr lang="en-US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D73D9-0397-4E82-8B72-0FD41B8B049A}" type="slidenum">
              <a:rPr lang="en-US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7A8A9F-925B-4E91-80D4-618BC70C5BB9}" type="slidenum">
              <a:rPr lang="en-US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FC69B-8AFD-4894-95BC-1A437CE0BD8A}" type="slidenum">
              <a:rPr lang="en-US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1F8B0-4239-453A-95D3-E1BEAA4DB9D2}" type="slidenum">
              <a:rPr lang="en-US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9927F7-E0AE-48E3-9ED9-1A1871B8E849}" type="slidenum">
              <a:rPr lang="en-US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5" Type="http://schemas.openxmlformats.org/officeDocument/2006/relationships/vmlDrawing" Target="../drawings/vmlDrawing1.vml"/><Relationship Id="rId14" Type="http://schemas.openxmlformats.org/officeDocument/2006/relationships/image" Target="../media/image2.png"/><Relationship Id="rId13" Type="http://schemas.openxmlformats.org/officeDocument/2006/relationships/oleObject" Target="../embeddings/oleObject1.bin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1" name="Object 27"/>
          <p:cNvGraphicFramePr>
            <a:graphicFrameLocks noChangeAspect="1"/>
          </p:cNvGraphicFramePr>
          <p:nvPr/>
        </p:nvGraphicFramePr>
        <p:xfrm>
          <a:off x="0" y="0"/>
          <a:ext cx="914400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Image" r:id="rId13" imgW="9563100" imgH="1600200" progId="">
                  <p:embed/>
                </p:oleObj>
              </mc:Choice>
              <mc:Fallback>
                <p:oleObj name="Image" r:id="rId13" imgW="9563100" imgH="1600200" progId="">
                  <p:embed/>
                  <p:pic>
                    <p:nvPicPr>
                      <p:cNvPr id="0" name="Picture 1024"/>
                      <p:cNvPicPr>
                        <a:picLocks noChangeAspect="1"/>
                      </p:cNvPicPr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9144000" cy="1200150"/>
                      </a:xfrm>
                      <a:prstGeom prst="rect">
                        <a:avLst/>
                      </a:prstGeom>
                      <a:noFill/>
                      <a:ln w="9525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0" name="Freeform 16"/>
          <p:cNvSpPr/>
          <p:nvPr/>
        </p:nvSpPr>
        <p:spPr bwMode="gray">
          <a:xfrm>
            <a:off x="-11113" y="280988"/>
            <a:ext cx="9155113" cy="1620837"/>
          </a:xfrm>
          <a:custGeom>
            <a:avLst/>
            <a:gdLst/>
            <a:ahLst/>
            <a:cxnLst>
              <a:cxn ang="0">
                <a:pos x="6" y="109"/>
              </a:cxn>
              <a:cxn ang="0">
                <a:pos x="1427" y="46"/>
              </a:cxn>
              <a:cxn ang="0">
                <a:pos x="4032" y="255"/>
              </a:cxn>
              <a:cxn ang="0">
                <a:pos x="5767" y="0"/>
              </a:cxn>
              <a:cxn ang="0">
                <a:pos x="5767" y="776"/>
              </a:cxn>
              <a:cxn ang="0">
                <a:pos x="4065" y="831"/>
              </a:cxn>
              <a:cxn ang="0">
                <a:pos x="1984" y="674"/>
              </a:cxn>
              <a:cxn ang="0">
                <a:pos x="14" y="995"/>
              </a:cxn>
              <a:cxn ang="0">
                <a:pos x="6" y="109"/>
              </a:cxn>
            </a:cxnLst>
            <a:rect l="0" t="0" r="r" b="b"/>
            <a:pathLst>
              <a:path w="5767" h="1021">
                <a:moveTo>
                  <a:pt x="6" y="109"/>
                </a:moveTo>
                <a:cubicBezTo>
                  <a:pt x="144" y="93"/>
                  <a:pt x="626" y="42"/>
                  <a:pt x="1427" y="46"/>
                </a:cubicBezTo>
                <a:cubicBezTo>
                  <a:pt x="2228" y="50"/>
                  <a:pt x="3321" y="224"/>
                  <a:pt x="4032" y="255"/>
                </a:cubicBezTo>
                <a:cubicBezTo>
                  <a:pt x="4742" y="286"/>
                  <a:pt x="5649" y="91"/>
                  <a:pt x="5767" y="0"/>
                </a:cubicBezTo>
                <a:lnTo>
                  <a:pt x="5767" y="776"/>
                </a:lnTo>
                <a:cubicBezTo>
                  <a:pt x="4948" y="879"/>
                  <a:pt x="4543" y="844"/>
                  <a:pt x="4065" y="831"/>
                </a:cubicBezTo>
                <a:cubicBezTo>
                  <a:pt x="3587" y="818"/>
                  <a:pt x="2973" y="694"/>
                  <a:pt x="1984" y="674"/>
                </a:cubicBezTo>
                <a:cubicBezTo>
                  <a:pt x="995" y="654"/>
                  <a:pt x="28" y="969"/>
                  <a:pt x="14" y="995"/>
                </a:cubicBezTo>
                <a:cubicBezTo>
                  <a:pt x="0" y="1021"/>
                  <a:pt x="6" y="255"/>
                  <a:pt x="6" y="109"/>
                </a:cubicBezTo>
                <a:close/>
              </a:path>
            </a:pathLst>
          </a:custGeom>
          <a:solidFill>
            <a:schemeClr val="accent1">
              <a:alpha val="41000"/>
            </a:schemeClr>
          </a:solidFill>
          <a:ln w="9525">
            <a:noFill/>
            <a:rou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041" name="Freeform 17"/>
          <p:cNvSpPr/>
          <p:nvPr/>
        </p:nvSpPr>
        <p:spPr bwMode="gray">
          <a:xfrm>
            <a:off x="-20638" y="533400"/>
            <a:ext cx="9161463" cy="1006475"/>
          </a:xfrm>
          <a:custGeom>
            <a:avLst/>
            <a:gdLst/>
            <a:ahLst/>
            <a:cxnLst>
              <a:cxn ang="0">
                <a:pos x="20" y="109"/>
              </a:cxn>
              <a:cxn ang="0">
                <a:pos x="1442" y="3"/>
              </a:cxn>
              <a:cxn ang="0">
                <a:pos x="4150" y="148"/>
              </a:cxn>
              <a:cxn ang="0">
                <a:pos x="5771" y="37"/>
              </a:cxn>
              <a:cxn ang="0">
                <a:pos x="5771" y="557"/>
              </a:cxn>
              <a:cxn ang="0">
                <a:pos x="3942" y="592"/>
              </a:cxn>
              <a:cxn ang="0">
                <a:pos x="1839" y="456"/>
              </a:cxn>
              <a:cxn ang="0">
                <a:pos x="6" y="620"/>
              </a:cxn>
              <a:cxn ang="0">
                <a:pos x="20" y="109"/>
              </a:cxn>
            </a:cxnLst>
            <a:rect l="0" t="0" r="r" b="b"/>
            <a:pathLst>
              <a:path w="5771" h="634">
                <a:moveTo>
                  <a:pt x="20" y="109"/>
                </a:moveTo>
                <a:cubicBezTo>
                  <a:pt x="26" y="109"/>
                  <a:pt x="645" y="0"/>
                  <a:pt x="1442" y="3"/>
                </a:cubicBezTo>
                <a:cubicBezTo>
                  <a:pt x="2239" y="6"/>
                  <a:pt x="3443" y="123"/>
                  <a:pt x="4150" y="148"/>
                </a:cubicBezTo>
                <a:cubicBezTo>
                  <a:pt x="4858" y="173"/>
                  <a:pt x="5633" y="63"/>
                  <a:pt x="5771" y="37"/>
                </a:cubicBezTo>
                <a:lnTo>
                  <a:pt x="5771" y="557"/>
                </a:lnTo>
                <a:cubicBezTo>
                  <a:pt x="4926" y="634"/>
                  <a:pt x="4422" y="612"/>
                  <a:pt x="3942" y="592"/>
                </a:cubicBezTo>
                <a:cubicBezTo>
                  <a:pt x="3463" y="572"/>
                  <a:pt x="2588" y="450"/>
                  <a:pt x="1839" y="456"/>
                </a:cubicBezTo>
                <a:cubicBezTo>
                  <a:pt x="1182" y="455"/>
                  <a:pt x="0" y="618"/>
                  <a:pt x="6" y="620"/>
                </a:cubicBezTo>
                <a:cubicBezTo>
                  <a:pt x="12" y="621"/>
                  <a:pt x="14" y="109"/>
                  <a:pt x="20" y="109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</a:ln>
          <a:effectLst/>
        </p:spPr>
        <p:txBody>
          <a:bodyPr/>
          <a:lstStyle/>
          <a:p>
            <a:endParaRPr lang="en-US" dirty="0"/>
          </a:p>
        </p:txBody>
      </p:sp>
      <p:grpSp>
        <p:nvGrpSpPr>
          <p:cNvPr id="1042" name="Group 18"/>
          <p:cNvGrpSpPr/>
          <p:nvPr/>
        </p:nvGrpSpPr>
        <p:grpSpPr bwMode="auto">
          <a:xfrm>
            <a:off x="7740650" y="347663"/>
            <a:ext cx="387350" cy="366712"/>
            <a:chOff x="4752" y="1200"/>
            <a:chExt cx="288" cy="288"/>
          </a:xfrm>
        </p:grpSpPr>
        <p:sp>
          <p:nvSpPr>
            <p:cNvPr id="1043" name="Oval 19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288" cy="288"/>
            </a:xfrm>
            <a:prstGeom prst="ellipse">
              <a:avLst/>
            </a:prstGeom>
            <a:gradFill rotWithShape="1">
              <a:gsLst>
                <a:gs pos="0">
                  <a:schemeClr val="tx2">
                    <a:gamma/>
                    <a:tint val="25490"/>
                    <a:invGamma/>
                  </a:schemeClr>
                </a:gs>
                <a:gs pos="100000">
                  <a:schemeClr val="tx2">
                    <a:alpha val="3100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4" name="Oval 20"/>
            <p:cNvSpPr>
              <a:spLocks noChangeArrowheads="1"/>
            </p:cNvSpPr>
            <p:nvPr userDrawn="1"/>
          </p:nvSpPr>
          <p:spPr bwMode="gray">
            <a:xfrm>
              <a:off x="4752" y="1200"/>
              <a:ext cx="192" cy="192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045" name="Group 21"/>
          <p:cNvGrpSpPr/>
          <p:nvPr/>
        </p:nvGrpSpPr>
        <p:grpSpPr bwMode="auto">
          <a:xfrm>
            <a:off x="8153400" y="53975"/>
            <a:ext cx="609600" cy="592138"/>
            <a:chOff x="4992" y="816"/>
            <a:chExt cx="576" cy="576"/>
          </a:xfrm>
        </p:grpSpPr>
        <p:sp>
          <p:nvSpPr>
            <p:cNvPr id="1046" name="Oval 22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accent1">
                <a:alpha val="53000"/>
              </a:schemeClr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47" name="Oval 23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048" name="Group 24"/>
          <p:cNvGrpSpPr/>
          <p:nvPr/>
        </p:nvGrpSpPr>
        <p:grpSpPr bwMode="auto">
          <a:xfrm>
            <a:off x="171450" y="819150"/>
            <a:ext cx="720725" cy="762000"/>
            <a:chOff x="4992" y="816"/>
            <a:chExt cx="576" cy="576"/>
          </a:xfrm>
        </p:grpSpPr>
        <p:sp>
          <p:nvSpPr>
            <p:cNvPr id="1049" name="Oval 25"/>
            <p:cNvSpPr>
              <a:spLocks noChangeArrowheads="1"/>
            </p:cNvSpPr>
            <p:nvPr userDrawn="1"/>
          </p:nvSpPr>
          <p:spPr bwMode="gray">
            <a:xfrm>
              <a:off x="4992" y="816"/>
              <a:ext cx="576" cy="576"/>
            </a:xfrm>
            <a:prstGeom prst="ellipse">
              <a:avLst/>
            </a:prstGeom>
            <a:solidFill>
              <a:schemeClr val="tx2">
                <a:alpha val="53000"/>
              </a:schemeClr>
            </a:soli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50" name="Oval 26"/>
            <p:cNvSpPr>
              <a:spLocks noChangeArrowheads="1"/>
            </p:cNvSpPr>
            <p:nvPr userDrawn="1"/>
          </p:nvSpPr>
          <p:spPr bwMode="gray">
            <a:xfrm>
              <a:off x="4992" y="912"/>
              <a:ext cx="480" cy="384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tint val="34902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495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508E94FC-0ABA-47BC-B91E-62BA462A24D8}" type="slidenum">
              <a:rPr lang="en-US"/>
            </a:fld>
            <a:endParaRPr lang="en-US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914400" y="685800"/>
            <a:ext cx="7391400" cy="563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accent1"/>
                </a:solidFill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LEGILE LUI KIRCHHOFF</a:t>
            </a:r>
            <a:endParaRPr lang="en-US" sz="2400" dirty="0">
              <a:solidFill>
                <a:schemeClr val="accent1"/>
              </a:solidFill>
            </a:endParaRPr>
          </a:p>
        </p:txBody>
      </p:sp>
      <p:grpSp>
        <p:nvGrpSpPr>
          <p:cNvPr id="40967" name="Group 7"/>
          <p:cNvGrpSpPr/>
          <p:nvPr/>
        </p:nvGrpSpPr>
        <p:grpSpPr bwMode="auto">
          <a:xfrm>
            <a:off x="1785918" y="1857364"/>
            <a:ext cx="762000" cy="665162"/>
            <a:chOff x="3174" y="2656"/>
            <a:chExt cx="1549" cy="1351"/>
          </a:xfrm>
        </p:grpSpPr>
        <p:sp>
          <p:nvSpPr>
            <p:cNvPr id="40968" name="AutoShape 8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0969" name="AutoShape 9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0970" name="AutoShape 10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40975" name="Text Box 15"/>
          <p:cNvSpPr txBox="1">
            <a:spLocks noChangeArrowheads="1"/>
          </p:cNvSpPr>
          <p:nvPr/>
        </p:nvSpPr>
        <p:spPr bwMode="auto">
          <a:xfrm>
            <a:off x="2643174" y="2000240"/>
            <a:ext cx="5786478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/>
            <a:r>
              <a:rPr lang="en-US" sz="2400" dirty="0" smtClean="0"/>
              <a:t>Re</a:t>
            </a:r>
            <a:r>
              <a:rPr lang="ro-RO" sz="2400" dirty="0" smtClean="0"/>
              <a:t>ţ</a:t>
            </a:r>
            <a:r>
              <a:rPr lang="en-US" sz="2400" dirty="0" err="1" smtClean="0"/>
              <a:t>eaua</a:t>
            </a:r>
            <a:r>
              <a:rPr lang="en-US" sz="2400" dirty="0" smtClean="0"/>
              <a:t> electric</a:t>
            </a:r>
            <a:r>
              <a:rPr lang="ro-RO" sz="2400" dirty="0" smtClean="0"/>
              <a:t>ă</a:t>
            </a:r>
            <a:endParaRPr lang="en-US" sz="2400" dirty="0"/>
          </a:p>
        </p:txBody>
      </p:sp>
      <p:sp>
        <p:nvSpPr>
          <p:cNvPr id="40976" name="Text Box 16"/>
          <p:cNvSpPr txBox="1">
            <a:spLocks noChangeArrowheads="1"/>
          </p:cNvSpPr>
          <p:nvPr/>
        </p:nvSpPr>
        <p:spPr bwMode="gray">
          <a:xfrm>
            <a:off x="2025650" y="3036888"/>
            <a:ext cx="356188" cy="46166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chemeClr val="bg1"/>
                </a:solidFill>
              </a:rPr>
              <a:t>1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pSp>
        <p:nvGrpSpPr>
          <p:cNvPr id="40981" name="Group 21"/>
          <p:cNvGrpSpPr/>
          <p:nvPr/>
        </p:nvGrpSpPr>
        <p:grpSpPr bwMode="auto">
          <a:xfrm>
            <a:off x="1785918" y="2786058"/>
            <a:ext cx="762000" cy="665162"/>
            <a:chOff x="3174" y="2656"/>
            <a:chExt cx="1549" cy="1351"/>
          </a:xfrm>
        </p:grpSpPr>
        <p:sp>
          <p:nvSpPr>
            <p:cNvPr id="40982" name="AutoShape 22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0983" name="AutoShape 23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40984" name="AutoShape 24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40987" name="Text Box 27"/>
          <p:cNvSpPr txBox="1">
            <a:spLocks noChangeArrowheads="1"/>
          </p:cNvSpPr>
          <p:nvPr/>
        </p:nvSpPr>
        <p:spPr bwMode="gray">
          <a:xfrm>
            <a:off x="2025650" y="3929063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chemeClr val="bg1"/>
                </a:solidFill>
              </a:rPr>
              <a:t>3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0989" name="Text Box 29"/>
          <p:cNvSpPr txBox="1">
            <a:spLocks noChangeArrowheads="1"/>
          </p:cNvSpPr>
          <p:nvPr/>
        </p:nvSpPr>
        <p:spPr bwMode="auto">
          <a:xfrm>
            <a:off x="2643174" y="2714620"/>
            <a:ext cx="5786478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/>
            <a:r>
              <a:rPr lang="en-US" sz="2400" dirty="0" err="1" smtClean="0"/>
              <a:t>Exemple</a:t>
            </a:r>
            <a:r>
              <a:rPr lang="en-US" sz="2400" dirty="0" smtClean="0"/>
              <a:t> de </a:t>
            </a:r>
            <a:r>
              <a:rPr lang="en-US" sz="2400" dirty="0" err="1" smtClean="0"/>
              <a:t>aparate</a:t>
            </a:r>
            <a:r>
              <a:rPr lang="en-US" sz="2400" dirty="0" smtClean="0"/>
              <a:t> care </a:t>
            </a:r>
            <a:r>
              <a:rPr lang="en-US" sz="2400" dirty="0" smtClean="0"/>
              <a:t>con</a:t>
            </a:r>
            <a:r>
              <a:rPr lang="ro-RO" sz="2400" dirty="0" smtClean="0"/>
              <a:t>ţ</a:t>
            </a:r>
            <a:r>
              <a:rPr lang="en-US" sz="2400" dirty="0" smtClean="0"/>
              <a:t>in re</a:t>
            </a:r>
            <a:r>
              <a:rPr lang="ro-RO" sz="2400" dirty="0" smtClean="0"/>
              <a:t>ţ</a:t>
            </a:r>
            <a:r>
              <a:rPr lang="en-US" sz="2400" dirty="0" err="1" smtClean="0"/>
              <a:t>ele</a:t>
            </a:r>
            <a:r>
              <a:rPr lang="en-US" sz="2400" dirty="0" smtClean="0"/>
              <a:t> </a:t>
            </a:r>
            <a:r>
              <a:rPr lang="en-US" sz="2400" dirty="0" err="1" smtClean="0"/>
              <a:t>electrice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0990" name="Text Box 30"/>
          <p:cNvSpPr txBox="1">
            <a:spLocks noChangeArrowheads="1"/>
          </p:cNvSpPr>
          <p:nvPr/>
        </p:nvSpPr>
        <p:spPr bwMode="gray">
          <a:xfrm>
            <a:off x="2071670" y="4357694"/>
            <a:ext cx="356188" cy="461665"/>
          </a:xfrm>
          <a:prstGeom prst="rect">
            <a:avLst/>
          </a:prstGeom>
          <a:noFill/>
          <a:ln w="9525" algn="ctr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chemeClr val="bg1"/>
                </a:solidFill>
              </a:rPr>
              <a:t>2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14612" y="3786190"/>
            <a:ext cx="5715040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Enun</a:t>
            </a:r>
            <a:r>
              <a:rPr lang="ro-RO" sz="2400" dirty="0" smtClean="0"/>
              <a:t>ţ</a:t>
            </a:r>
            <a:r>
              <a:rPr lang="en-US" sz="2400" dirty="0" err="1" smtClean="0"/>
              <a:t>urile</a:t>
            </a:r>
            <a:r>
              <a:rPr lang="en-US" sz="2400" dirty="0" smtClean="0"/>
              <a:t> </a:t>
            </a:r>
            <a:r>
              <a:rPr lang="en-US" sz="2400" dirty="0" err="1" smtClean="0"/>
              <a:t>legilor</a:t>
            </a:r>
            <a:endParaRPr lang="en-US" sz="2400" dirty="0"/>
          </a:p>
        </p:txBody>
      </p:sp>
      <p:grpSp>
        <p:nvGrpSpPr>
          <p:cNvPr id="18" name="Group 7"/>
          <p:cNvGrpSpPr/>
          <p:nvPr/>
        </p:nvGrpSpPr>
        <p:grpSpPr bwMode="auto">
          <a:xfrm>
            <a:off x="1785918" y="3571876"/>
            <a:ext cx="762000" cy="665162"/>
            <a:chOff x="3174" y="2656"/>
            <a:chExt cx="1549" cy="1351"/>
          </a:xfrm>
        </p:grpSpPr>
        <p:sp>
          <p:nvSpPr>
            <p:cNvPr id="19" name="AutoShape 8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" name="AutoShape 9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" name="AutoShape 10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2" name="Group 7"/>
          <p:cNvGrpSpPr/>
          <p:nvPr/>
        </p:nvGrpSpPr>
        <p:grpSpPr bwMode="auto">
          <a:xfrm>
            <a:off x="1785918" y="4500570"/>
            <a:ext cx="762000" cy="665162"/>
            <a:chOff x="3174" y="2656"/>
            <a:chExt cx="1549" cy="1351"/>
          </a:xfrm>
        </p:grpSpPr>
        <p:sp>
          <p:nvSpPr>
            <p:cNvPr id="23" name="AutoShape 8"/>
            <p:cNvSpPr>
              <a:spLocks noChangeArrowheads="1"/>
            </p:cNvSpPr>
            <p:nvPr/>
          </p:nvSpPr>
          <p:spPr bwMode="gray">
            <a:xfrm>
              <a:off x="3187" y="2679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solidFill>
              <a:srgbClr val="808080"/>
            </a:solidFill>
            <a:ln w="9525">
              <a:noFill/>
              <a:miter lim="800000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4" name="AutoShape 9"/>
            <p:cNvSpPr>
              <a:spLocks noChangeArrowheads="1"/>
            </p:cNvSpPr>
            <p:nvPr/>
          </p:nvSpPr>
          <p:spPr bwMode="gray">
            <a:xfrm>
              <a:off x="3174" y="2656"/>
              <a:ext cx="1536" cy="1328"/>
            </a:xfrm>
            <a:prstGeom prst="hexagon">
              <a:avLst>
                <a:gd name="adj" fmla="val 28916"/>
                <a:gd name="vf" fmla="val 115470"/>
              </a:avLst>
            </a:prstGeom>
            <a:gradFill rotWithShape="1">
              <a:gsLst>
                <a:gs pos="0">
                  <a:srgbClr val="E6E6E6"/>
                </a:gs>
                <a:gs pos="7499">
                  <a:srgbClr val="7D8496"/>
                </a:gs>
                <a:gs pos="26500">
                  <a:srgbClr val="E6E6E6"/>
                </a:gs>
                <a:gs pos="34000">
                  <a:srgbClr val="7D8496"/>
                </a:gs>
                <a:gs pos="46500">
                  <a:srgbClr val="E6E6E6"/>
                </a:gs>
                <a:gs pos="50000">
                  <a:srgbClr val="FFFFFF"/>
                </a:gs>
                <a:gs pos="53501">
                  <a:srgbClr val="E6E6E6"/>
                </a:gs>
                <a:gs pos="66001">
                  <a:srgbClr val="7D8496"/>
                </a:gs>
                <a:gs pos="73500">
                  <a:srgbClr val="E6E6E6"/>
                </a:gs>
                <a:gs pos="92501">
                  <a:srgbClr val="7D8496"/>
                </a:gs>
                <a:gs pos="100000">
                  <a:srgbClr val="E6E6E6"/>
                </a:gs>
              </a:gsLst>
              <a:lin ang="2700000" scaled="1"/>
            </a:gradFill>
            <a:ln w="9525">
              <a:solidFill>
                <a:srgbClr val="C0C0C0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5" name="AutoShape 10"/>
            <p:cNvSpPr>
              <a:spLocks noChangeArrowheads="1"/>
            </p:cNvSpPr>
            <p:nvPr/>
          </p:nvSpPr>
          <p:spPr bwMode="gray">
            <a:xfrm>
              <a:off x="3264" y="2736"/>
              <a:ext cx="1350" cy="1168"/>
            </a:xfrm>
            <a:prstGeom prst="hexagon">
              <a:avLst>
                <a:gd name="adj" fmla="val 28896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2786050" y="4714884"/>
            <a:ext cx="5643602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Aplica</a:t>
            </a:r>
            <a:r>
              <a:rPr lang="ro-RO" sz="2400" dirty="0" smtClean="0"/>
              <a:t>ţ</a:t>
            </a:r>
            <a:r>
              <a:rPr lang="en-US" sz="2400" dirty="0" err="1" smtClean="0"/>
              <a:t>iile</a:t>
            </a:r>
            <a:r>
              <a:rPr lang="en-US" sz="2400" dirty="0" smtClean="0"/>
              <a:t> </a:t>
            </a:r>
            <a:r>
              <a:rPr lang="en-US" sz="2400" dirty="0" err="1" smtClean="0"/>
              <a:t>legilor</a:t>
            </a:r>
            <a:r>
              <a:rPr lang="en-US" sz="2400" dirty="0" smtClean="0"/>
              <a:t> </a:t>
            </a:r>
            <a:r>
              <a:rPr lang="en-US" sz="2400" dirty="0" err="1" smtClean="0"/>
              <a:t>pe</a:t>
            </a:r>
            <a:r>
              <a:rPr lang="en-US" sz="2400" dirty="0" smtClean="0"/>
              <a:t> </a:t>
            </a:r>
            <a:r>
              <a:rPr lang="en-US" sz="2400" dirty="0" err="1" smtClean="0"/>
              <a:t>modelul</a:t>
            </a:r>
            <a:r>
              <a:rPr lang="en-US" sz="2400" dirty="0" smtClean="0"/>
              <a:t> de </a:t>
            </a:r>
            <a:r>
              <a:rPr lang="en-US" sz="2400" dirty="0" err="1" smtClean="0"/>
              <a:t>studiu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accent1"/>
                </a:solidFill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LEGILE LUI KIRCHHOFF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714876" y="2357430"/>
            <a:ext cx="500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R2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285852" y="1785926"/>
            <a:ext cx="6357982" cy="2434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" name="Text Box 15"/>
          <p:cNvSpPr txBox="1">
            <a:spLocks noChangeArrowheads="1"/>
          </p:cNvSpPr>
          <p:nvPr/>
        </p:nvSpPr>
        <p:spPr bwMode="auto">
          <a:xfrm>
            <a:off x="428596" y="4500570"/>
            <a:ext cx="8358246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/>
            <a:r>
              <a:rPr lang="en-US" sz="2400" dirty="0" smtClean="0"/>
              <a:t>Ce elemente de circuit </a:t>
            </a:r>
            <a:r>
              <a:rPr lang="en-US" sz="2400" dirty="0" smtClean="0"/>
              <a:t>con</a:t>
            </a:r>
            <a:r>
              <a:rPr lang="ro-RO" sz="2400" dirty="0" smtClean="0"/>
              <a:t>ţ</a:t>
            </a:r>
            <a:r>
              <a:rPr lang="en-US" sz="2400" dirty="0" err="1" smtClean="0"/>
              <a:t>ine</a:t>
            </a:r>
            <a:r>
              <a:rPr lang="en-US" sz="2400" dirty="0" smtClean="0"/>
              <a:t> re</a:t>
            </a:r>
            <a:r>
              <a:rPr lang="ro-RO" sz="2400" dirty="0" smtClean="0"/>
              <a:t>ţ</a:t>
            </a:r>
            <a:r>
              <a:rPr lang="en-US" sz="2400" dirty="0" err="1" smtClean="0"/>
              <a:t>eaua</a:t>
            </a:r>
            <a:r>
              <a:rPr lang="en-US" sz="2400" dirty="0" smtClean="0"/>
              <a:t> electric</a:t>
            </a:r>
            <a:r>
              <a:rPr lang="ro-RO" sz="2400" dirty="0" smtClean="0"/>
              <a:t>ă</a:t>
            </a:r>
            <a:r>
              <a:rPr lang="en-US" sz="2400" dirty="0" smtClean="0"/>
              <a:t> </a:t>
            </a:r>
            <a:r>
              <a:rPr lang="en-US" sz="2400" dirty="0" smtClean="0"/>
              <a:t>din </a:t>
            </a:r>
            <a:r>
              <a:rPr lang="en-US" sz="2400" dirty="0" err="1" smtClean="0"/>
              <a:t>figur</a:t>
            </a:r>
            <a:r>
              <a:rPr lang="ro-RO" sz="2400" dirty="0" smtClean="0"/>
              <a:t>ă</a:t>
            </a:r>
            <a:r>
              <a:rPr lang="en-US" sz="2400" dirty="0" smtClean="0"/>
              <a:t>?</a:t>
            </a:r>
            <a:endParaRPr lang="en-US" sz="2400" dirty="0"/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428596" y="5214950"/>
            <a:ext cx="8358246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/>
            <a:r>
              <a:rPr lang="en-US" sz="2400" dirty="0" err="1" smtClean="0"/>
              <a:t>Ce</a:t>
            </a:r>
            <a:r>
              <a:rPr lang="en-US" sz="2400" dirty="0" smtClean="0"/>
              <a:t> </a:t>
            </a:r>
            <a:r>
              <a:rPr lang="en-US" sz="2400" dirty="0" smtClean="0"/>
              <a:t>m</a:t>
            </a:r>
            <a:r>
              <a:rPr lang="ro-RO" sz="2400" dirty="0" smtClean="0"/>
              <a:t>ă</a:t>
            </a:r>
            <a:r>
              <a:rPr lang="en-US" sz="2400" dirty="0" err="1" smtClean="0"/>
              <a:t>rimi</a:t>
            </a:r>
            <a:r>
              <a:rPr lang="en-US" sz="2400" dirty="0" smtClean="0"/>
              <a:t> </a:t>
            </a:r>
            <a:r>
              <a:rPr lang="en-US" sz="2400" dirty="0" smtClean="0"/>
              <a:t>fizice descriu aceste elemente de circuit?</a:t>
            </a:r>
            <a:endParaRPr lang="en-US" sz="2400" dirty="0"/>
          </a:p>
        </p:txBody>
      </p: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428596" y="5857892"/>
            <a:ext cx="8358246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/>
            <a:r>
              <a:rPr lang="en-US" sz="2400" dirty="0" err="1" smtClean="0"/>
              <a:t>Ce</a:t>
            </a:r>
            <a:r>
              <a:rPr lang="en-US" sz="2400" dirty="0" smtClean="0"/>
              <a:t> </a:t>
            </a:r>
            <a:r>
              <a:rPr lang="en-US" sz="2400" dirty="0" smtClean="0"/>
              <a:t>unit</a:t>
            </a:r>
            <a:r>
              <a:rPr lang="ro-RO" sz="2400" dirty="0" smtClean="0"/>
              <a:t>ăţ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smtClean="0"/>
              <a:t>de </a:t>
            </a:r>
            <a:r>
              <a:rPr lang="en-US" sz="2400" dirty="0" smtClean="0"/>
              <a:t>m</a:t>
            </a:r>
            <a:r>
              <a:rPr lang="ro-RO" sz="2400" dirty="0" smtClean="0"/>
              <a:t>ă</a:t>
            </a:r>
            <a:r>
              <a:rPr lang="en-US" sz="2400" dirty="0" err="1" smtClean="0"/>
              <a:t>sur</a:t>
            </a:r>
            <a:r>
              <a:rPr lang="ro-RO" sz="2400" dirty="0" smtClean="0"/>
              <a:t>ă</a:t>
            </a:r>
            <a:r>
              <a:rPr lang="en-US" sz="2400" dirty="0" smtClean="0"/>
              <a:t> </a:t>
            </a:r>
            <a:r>
              <a:rPr lang="ro-RO" sz="2400" dirty="0" smtClean="0"/>
              <a:t>î</a:t>
            </a:r>
            <a:r>
              <a:rPr lang="en-US" sz="2400" dirty="0" smtClean="0"/>
              <a:t>n </a:t>
            </a:r>
            <a:r>
              <a:rPr lang="en-US" sz="2400" dirty="0" smtClean="0"/>
              <a:t>SI au </a:t>
            </a:r>
            <a:r>
              <a:rPr lang="en-US" sz="2400" dirty="0" err="1" smtClean="0"/>
              <a:t>aceste</a:t>
            </a:r>
            <a:r>
              <a:rPr lang="en-US" sz="2400" dirty="0" smtClean="0"/>
              <a:t> </a:t>
            </a:r>
            <a:r>
              <a:rPr lang="en-US" sz="2400" dirty="0" smtClean="0"/>
              <a:t>m</a:t>
            </a:r>
            <a:r>
              <a:rPr lang="ro-RO" sz="2400" dirty="0" smtClean="0"/>
              <a:t>ă</a:t>
            </a:r>
            <a:r>
              <a:rPr lang="en-US" sz="2400" dirty="0" err="1" smtClean="0"/>
              <a:t>rimi</a:t>
            </a:r>
            <a:r>
              <a:rPr lang="en-US" sz="2400" dirty="0" smtClean="0"/>
              <a:t> </a:t>
            </a:r>
            <a:r>
              <a:rPr lang="en-US" sz="2400" dirty="0" smtClean="0"/>
              <a:t>fizice?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accent1"/>
                </a:solidFill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LEGILE LUI KIRCHHOFF</a:t>
            </a:r>
            <a:endParaRPr lang="en-US" dirty="0"/>
          </a:p>
        </p:txBody>
      </p:sp>
      <p:sp>
        <p:nvSpPr>
          <p:cNvPr id="66564" name="AutoShape 4"/>
          <p:cNvSpPr>
            <a:spLocks noChangeArrowheads="1"/>
          </p:cNvSpPr>
          <p:nvPr/>
        </p:nvSpPr>
        <p:spPr bwMode="gray">
          <a:xfrm>
            <a:off x="1676400" y="1905000"/>
            <a:ext cx="5791200" cy="574675"/>
          </a:xfrm>
          <a:prstGeom prst="roundRect">
            <a:avLst>
              <a:gd name="adj" fmla="val 5000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EXEMPLE DE 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RE</a:t>
            </a:r>
            <a:r>
              <a:rPr lang="ro-RO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Ţ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ELE 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Verdana" panose="020B0604030504040204" pitchFamily="34" charset="0"/>
              </a:rPr>
              <a:t>ELECTRICE</a:t>
            </a:r>
            <a:endParaRPr lang="en-US" dirty="0"/>
          </a:p>
        </p:txBody>
      </p:sp>
      <p:grpSp>
        <p:nvGrpSpPr>
          <p:cNvPr id="66573" name="Group 13"/>
          <p:cNvGrpSpPr/>
          <p:nvPr/>
        </p:nvGrpSpPr>
        <p:grpSpPr bwMode="auto">
          <a:xfrm>
            <a:off x="4800603" y="4481513"/>
            <a:ext cx="1544639" cy="1766887"/>
            <a:chOff x="3024" y="2823"/>
            <a:chExt cx="973" cy="1113"/>
          </a:xfrm>
        </p:grpSpPr>
        <p:sp>
          <p:nvSpPr>
            <p:cNvPr id="66574" name="Oval 14"/>
            <p:cNvSpPr>
              <a:spLocks noChangeArrowheads="1"/>
            </p:cNvSpPr>
            <p:nvPr/>
          </p:nvSpPr>
          <p:spPr bwMode="gray">
            <a:xfrm>
              <a:off x="3120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66575" name="Oval 15"/>
            <p:cNvSpPr>
              <a:spLocks noChangeArrowheads="1"/>
            </p:cNvSpPr>
            <p:nvPr/>
          </p:nvSpPr>
          <p:spPr bwMode="gray">
            <a:xfrm>
              <a:off x="3024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6576" name="Oval 16"/>
            <p:cNvSpPr>
              <a:spLocks noChangeArrowheads="1"/>
            </p:cNvSpPr>
            <p:nvPr/>
          </p:nvSpPr>
          <p:spPr bwMode="gray">
            <a:xfrm>
              <a:off x="3045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85001"/>
                  </a:schemeClr>
                </a:gs>
                <a:gs pos="100000">
                  <a:schemeClr val="accent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6577" name="Oval 17"/>
            <p:cNvSpPr>
              <a:spLocks noChangeArrowheads="1"/>
            </p:cNvSpPr>
            <p:nvPr/>
          </p:nvSpPr>
          <p:spPr bwMode="gray">
            <a:xfrm>
              <a:off x="3081" y="2880"/>
              <a:ext cx="839" cy="83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algn="ctr">
              <a:noFill/>
              <a:rou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pic>
          <p:nvPicPr>
            <p:cNvPr id="66578" name="Picture 18" descr="Picture1"/>
            <p:cNvPicPr>
              <a:picLocks noChangeAspect="1"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gray">
            <a:xfrm>
              <a:off x="3045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66579" name="Text Box 19"/>
            <p:cNvSpPr txBox="1">
              <a:spLocks noChangeArrowheads="1"/>
            </p:cNvSpPr>
            <p:nvPr/>
          </p:nvSpPr>
          <p:spPr bwMode="gray">
            <a:xfrm>
              <a:off x="3150" y="3105"/>
              <a:ext cx="724" cy="407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>
                  <a:latin typeface="Verdana" panose="020B0604030504040204" pitchFamily="34" charset="0"/>
                </a:rPr>
                <a:t>Telefon</a:t>
              </a:r>
              <a:endParaRPr lang="en-US" b="1" dirty="0" smtClean="0">
                <a:latin typeface="Verdana" panose="020B0604030504040204" pitchFamily="34" charset="0"/>
              </a:endParaRPr>
            </a:p>
            <a:p>
              <a:pPr algn="ctr"/>
              <a:r>
                <a:rPr lang="en-US" b="1" dirty="0" smtClean="0">
                  <a:solidFill>
                    <a:srgbClr val="FFFFFF"/>
                  </a:solidFill>
                  <a:latin typeface="Verdana" panose="020B0604030504040204" pitchFamily="34" charset="0"/>
                </a:rPr>
                <a:t> </a:t>
              </a:r>
              <a:r>
                <a:rPr lang="en-US" b="1" dirty="0" smtClean="0">
                  <a:latin typeface="Verdana" panose="020B0604030504040204" pitchFamily="34" charset="0"/>
                </a:rPr>
                <a:t>mobil</a:t>
              </a:r>
              <a:endParaRPr lang="en-US" dirty="0"/>
            </a:p>
          </p:txBody>
        </p:sp>
      </p:grpSp>
      <p:grpSp>
        <p:nvGrpSpPr>
          <p:cNvPr id="66580" name="Group 20"/>
          <p:cNvGrpSpPr/>
          <p:nvPr/>
        </p:nvGrpSpPr>
        <p:grpSpPr bwMode="auto">
          <a:xfrm>
            <a:off x="2819400" y="4481513"/>
            <a:ext cx="1544638" cy="1544637"/>
            <a:chOff x="1776" y="2823"/>
            <a:chExt cx="973" cy="973"/>
          </a:xfrm>
        </p:grpSpPr>
        <p:sp>
          <p:nvSpPr>
            <p:cNvPr id="66581" name="Oval 21"/>
            <p:cNvSpPr>
              <a:spLocks noChangeArrowheads="1"/>
            </p:cNvSpPr>
            <p:nvPr/>
          </p:nvSpPr>
          <p:spPr bwMode="gray">
            <a:xfrm>
              <a:off x="1845" y="3195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66582" name="Oval 22"/>
            <p:cNvSpPr>
              <a:spLocks noChangeArrowheads="1"/>
            </p:cNvSpPr>
            <p:nvPr/>
          </p:nvSpPr>
          <p:spPr bwMode="gray">
            <a:xfrm>
              <a:off x="1776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6583" name="Oval 23"/>
            <p:cNvSpPr>
              <a:spLocks noChangeArrowheads="1"/>
            </p:cNvSpPr>
            <p:nvPr/>
          </p:nvSpPr>
          <p:spPr bwMode="gray">
            <a:xfrm>
              <a:off x="1797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alpha val="85001"/>
                  </a:schemeClr>
                </a:gs>
                <a:gs pos="100000">
                  <a:schemeClr val="hlink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6584" name="Oval 24"/>
            <p:cNvSpPr>
              <a:spLocks noChangeArrowheads="1"/>
            </p:cNvSpPr>
            <p:nvPr/>
          </p:nvSpPr>
          <p:spPr bwMode="gray">
            <a:xfrm>
              <a:off x="1833" y="2880"/>
              <a:ext cx="839" cy="83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algn="ctr">
              <a:noFill/>
              <a:rou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pic>
          <p:nvPicPr>
            <p:cNvPr id="66585" name="Picture 25" descr="Picture1"/>
            <p:cNvPicPr>
              <a:picLocks noChangeAspect="1"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gray">
            <a:xfrm>
              <a:off x="1797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66586" name="Text Box 26"/>
            <p:cNvSpPr txBox="1">
              <a:spLocks noChangeArrowheads="1"/>
            </p:cNvSpPr>
            <p:nvPr/>
          </p:nvSpPr>
          <p:spPr bwMode="gray">
            <a:xfrm>
              <a:off x="1800" y="3195"/>
              <a:ext cx="863" cy="233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>
                  <a:latin typeface="Verdana" panose="020B0604030504040204" pitchFamily="34" charset="0"/>
                </a:rPr>
                <a:t>Televizor</a:t>
              </a:r>
              <a:endParaRPr lang="en-US" dirty="0"/>
            </a:p>
          </p:txBody>
        </p:sp>
      </p:grpSp>
      <p:grpSp>
        <p:nvGrpSpPr>
          <p:cNvPr id="66587" name="Group 27"/>
          <p:cNvGrpSpPr/>
          <p:nvPr/>
        </p:nvGrpSpPr>
        <p:grpSpPr bwMode="auto">
          <a:xfrm>
            <a:off x="857224" y="4500570"/>
            <a:ext cx="1544637" cy="1766887"/>
            <a:chOff x="555" y="2823"/>
            <a:chExt cx="973" cy="1113"/>
          </a:xfrm>
        </p:grpSpPr>
        <p:sp>
          <p:nvSpPr>
            <p:cNvPr id="66588" name="Oval 28"/>
            <p:cNvSpPr>
              <a:spLocks noChangeArrowheads="1"/>
            </p:cNvSpPr>
            <p:nvPr/>
          </p:nvSpPr>
          <p:spPr bwMode="gray">
            <a:xfrm>
              <a:off x="624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66589" name="Oval 29"/>
            <p:cNvSpPr>
              <a:spLocks noChangeArrowheads="1"/>
            </p:cNvSpPr>
            <p:nvPr/>
          </p:nvSpPr>
          <p:spPr bwMode="gray">
            <a:xfrm>
              <a:off x="555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tx2"/>
                </a:gs>
                <a:gs pos="100000">
                  <a:schemeClr val="tx2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6590" name="Oval 30"/>
            <p:cNvSpPr>
              <a:spLocks noChangeArrowheads="1"/>
            </p:cNvSpPr>
            <p:nvPr/>
          </p:nvSpPr>
          <p:spPr bwMode="gray">
            <a:xfrm>
              <a:off x="576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tx2">
                    <a:alpha val="85001"/>
                  </a:schemeClr>
                </a:gs>
                <a:gs pos="100000">
                  <a:schemeClr val="tx2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66591" name="Oval 31"/>
            <p:cNvSpPr>
              <a:spLocks noChangeArrowheads="1"/>
            </p:cNvSpPr>
            <p:nvPr/>
          </p:nvSpPr>
          <p:spPr bwMode="gray">
            <a:xfrm>
              <a:off x="612" y="2880"/>
              <a:ext cx="839" cy="83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algn="ctr">
              <a:noFill/>
              <a:rou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pic>
          <p:nvPicPr>
            <p:cNvPr id="66592" name="Picture 32" descr="Picture1"/>
            <p:cNvPicPr>
              <a:picLocks noChangeAspect="1"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gray">
            <a:xfrm>
              <a:off x="576" y="2880"/>
              <a:ext cx="616" cy="616"/>
            </a:xfrm>
            <a:prstGeom prst="rect">
              <a:avLst/>
            </a:prstGeom>
            <a:noFill/>
          </p:spPr>
        </p:pic>
      </p:grpSp>
      <p:grpSp>
        <p:nvGrpSpPr>
          <p:cNvPr id="33" name="Group 13"/>
          <p:cNvGrpSpPr/>
          <p:nvPr/>
        </p:nvGrpSpPr>
        <p:grpSpPr bwMode="auto">
          <a:xfrm>
            <a:off x="6858016" y="4429132"/>
            <a:ext cx="1544639" cy="1766887"/>
            <a:chOff x="3024" y="2823"/>
            <a:chExt cx="973" cy="1113"/>
          </a:xfrm>
        </p:grpSpPr>
        <p:sp>
          <p:nvSpPr>
            <p:cNvPr id="34" name="Oval 14"/>
            <p:cNvSpPr>
              <a:spLocks noChangeArrowheads="1"/>
            </p:cNvSpPr>
            <p:nvPr/>
          </p:nvSpPr>
          <p:spPr bwMode="gray">
            <a:xfrm>
              <a:off x="3120" y="3744"/>
              <a:ext cx="816" cy="192"/>
            </a:xfrm>
            <a:prstGeom prst="ellipse">
              <a:avLst/>
            </a:prstGeom>
            <a:gradFill rotWithShape="1">
              <a:gsLst>
                <a:gs pos="0">
                  <a:srgbClr val="969696"/>
                </a:gs>
                <a:gs pos="100000">
                  <a:srgbClr val="FFFFFF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</a:ln>
            <a:effectLst/>
          </p:spPr>
          <p:txBody>
            <a:bodyPr wrap="none" anchor="ctr"/>
            <a:lstStyle/>
            <a:p>
              <a:pPr algn="ctr"/>
              <a:endParaRPr lang="en-US" dirty="0"/>
            </a:p>
          </p:txBody>
        </p:sp>
        <p:sp>
          <p:nvSpPr>
            <p:cNvPr id="35" name="Oval 15"/>
            <p:cNvSpPr>
              <a:spLocks noChangeArrowheads="1"/>
            </p:cNvSpPr>
            <p:nvPr/>
          </p:nvSpPr>
          <p:spPr bwMode="gray">
            <a:xfrm>
              <a:off x="3024" y="2823"/>
              <a:ext cx="973" cy="973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57255"/>
                    <a:invGamma/>
                  </a:schemeClr>
                </a:gs>
              </a:gsLst>
              <a:path path="rect">
                <a:fillToRect l="100000" t="100000"/>
              </a:path>
            </a:gradFill>
            <a:ln w="9525" algn="ctr">
              <a:noFill/>
              <a:rou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6" name="Oval 16"/>
            <p:cNvSpPr>
              <a:spLocks noChangeArrowheads="1"/>
            </p:cNvSpPr>
            <p:nvPr/>
          </p:nvSpPr>
          <p:spPr bwMode="gray">
            <a:xfrm>
              <a:off x="3045" y="2846"/>
              <a:ext cx="928" cy="929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85001"/>
                  </a:schemeClr>
                </a:gs>
                <a:gs pos="100000">
                  <a:schemeClr val="accent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7" name="Oval 17"/>
            <p:cNvSpPr>
              <a:spLocks noChangeArrowheads="1"/>
            </p:cNvSpPr>
            <p:nvPr/>
          </p:nvSpPr>
          <p:spPr bwMode="gray">
            <a:xfrm>
              <a:off x="3081" y="2880"/>
              <a:ext cx="839" cy="83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 algn="ctr">
              <a:noFill/>
              <a:rou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pic>
          <p:nvPicPr>
            <p:cNvPr id="38" name="Picture 18" descr="Picture1"/>
            <p:cNvPicPr>
              <a:picLocks noChangeAspect="1" noChangeArrowheads="1"/>
            </p:cNvPicPr>
            <p:nvPr/>
          </p:nvPicPr>
          <p:blipFill>
            <a:blip r:embed="rId1" cstate="print"/>
            <a:srcRect/>
            <a:stretch>
              <a:fillRect/>
            </a:stretch>
          </p:blipFill>
          <p:spPr bwMode="gray">
            <a:xfrm>
              <a:off x="3045" y="2880"/>
              <a:ext cx="616" cy="616"/>
            </a:xfrm>
            <a:prstGeom prst="rect">
              <a:avLst/>
            </a:prstGeom>
            <a:noFill/>
          </p:spPr>
        </p:pic>
        <p:sp>
          <p:nvSpPr>
            <p:cNvPr id="39" name="Text Box 19"/>
            <p:cNvSpPr txBox="1">
              <a:spLocks noChangeArrowheads="1"/>
            </p:cNvSpPr>
            <p:nvPr/>
          </p:nvSpPr>
          <p:spPr bwMode="gray">
            <a:xfrm>
              <a:off x="3339" y="3183"/>
              <a:ext cx="418" cy="233"/>
            </a:xfrm>
            <a:prstGeom prst="rect">
              <a:avLst/>
            </a:prstGeom>
            <a:noFill/>
            <a:ln w="9525" algn="ctr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smtClean="0">
                  <a:latin typeface="Verdana" panose="020B0604030504040204" pitchFamily="34" charset="0"/>
                </a:rPr>
                <a:t>etc.</a:t>
              </a:r>
              <a:endParaRPr lang="en-US" b="1" dirty="0" smtClean="0">
                <a:latin typeface="Verdana" panose="020B0604030504040204" pitchFamily="34" charset="0"/>
              </a:endParaRPr>
            </a:p>
          </p:txBody>
        </p:sp>
      </p:grpSp>
      <p:sp>
        <p:nvSpPr>
          <p:cNvPr id="40" name="Down Arrow 39"/>
          <p:cNvSpPr/>
          <p:nvPr/>
        </p:nvSpPr>
        <p:spPr>
          <a:xfrm>
            <a:off x="5357818" y="3286124"/>
            <a:ext cx="357190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Down Arrow 40"/>
          <p:cNvSpPr/>
          <p:nvPr/>
        </p:nvSpPr>
        <p:spPr>
          <a:xfrm>
            <a:off x="7358082" y="3286124"/>
            <a:ext cx="357190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Down Arrow 41"/>
          <p:cNvSpPr/>
          <p:nvPr/>
        </p:nvSpPr>
        <p:spPr>
          <a:xfrm>
            <a:off x="3428992" y="3214686"/>
            <a:ext cx="357190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Down Arrow 42"/>
          <p:cNvSpPr/>
          <p:nvPr/>
        </p:nvSpPr>
        <p:spPr>
          <a:xfrm>
            <a:off x="1571604" y="3286124"/>
            <a:ext cx="357190" cy="10001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214414" y="514351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Radio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LEGILE LUI KIRCHHOFF</a:t>
            </a:r>
            <a:endParaRPr lang="en-US" dirty="0"/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714348" y="4071942"/>
            <a:ext cx="2038350" cy="267765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0" hangingPunct="0"/>
            <a:r>
              <a:rPr lang="en-US" sz="2400" b="1" dirty="0" smtClean="0">
                <a:solidFill>
                  <a:srgbClr val="000000"/>
                </a:solidFill>
              </a:rPr>
              <a:t>NOD 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pPr eaLnBrk="0" hangingPunct="0"/>
            <a:r>
              <a:rPr lang="en-US" sz="2400" b="1" dirty="0" smtClean="0">
                <a:solidFill>
                  <a:srgbClr val="000000"/>
                </a:solidFill>
              </a:rPr>
              <a:t>RE</a:t>
            </a:r>
            <a:r>
              <a:rPr lang="ro-RO" sz="2400" b="1" dirty="0" smtClean="0">
                <a:solidFill>
                  <a:srgbClr val="000000"/>
                </a:solidFill>
              </a:rPr>
              <a:t>Ţ</a:t>
            </a:r>
            <a:r>
              <a:rPr lang="en-US" sz="2400" b="1" dirty="0" smtClean="0">
                <a:solidFill>
                  <a:srgbClr val="000000"/>
                </a:solidFill>
              </a:rPr>
              <a:t>EA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pPr eaLnBrk="0" hangingPunct="0"/>
            <a:endParaRPr lang="en-US" sz="2000" b="1" dirty="0" smtClean="0">
              <a:solidFill>
                <a:srgbClr val="000000"/>
              </a:solidFill>
            </a:endParaRPr>
          </a:p>
          <a:p>
            <a:pPr eaLnBrk="0" hangingPunct="0"/>
            <a:r>
              <a:rPr lang="en-US" sz="2000" b="1" dirty="0" smtClean="0">
                <a:solidFill>
                  <a:srgbClr val="000000"/>
                </a:solidFill>
              </a:rPr>
              <a:t>Locul de contact galvanic a </a:t>
            </a:r>
            <a:r>
              <a:rPr lang="en-US" sz="2000" b="1" dirty="0" err="1" smtClean="0">
                <a:solidFill>
                  <a:srgbClr val="000000"/>
                </a:solidFill>
              </a:rPr>
              <a:t>cel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pu</a:t>
            </a:r>
            <a:r>
              <a:rPr lang="ro-RO" sz="2000" b="1" dirty="0" smtClean="0">
                <a:solidFill>
                  <a:srgbClr val="000000"/>
                </a:solidFill>
              </a:rPr>
              <a:t>ţ</a:t>
            </a:r>
            <a:r>
              <a:rPr lang="en-US" sz="2000" b="1" dirty="0" smtClean="0">
                <a:solidFill>
                  <a:srgbClr val="000000"/>
                </a:solidFill>
              </a:rPr>
              <a:t>in </a:t>
            </a:r>
            <a:r>
              <a:rPr lang="en-US" sz="2000" b="1" dirty="0" smtClean="0">
                <a:solidFill>
                  <a:srgbClr val="000000"/>
                </a:solidFill>
              </a:rPr>
              <a:t>trei conductoare</a:t>
            </a:r>
            <a:endParaRPr lang="en-US" sz="2000" b="1" dirty="0" smtClean="0">
              <a:solidFill>
                <a:srgbClr val="000000"/>
              </a:solidFill>
            </a:endParaRPr>
          </a:p>
        </p:txBody>
      </p:sp>
      <p:sp>
        <p:nvSpPr>
          <p:cNvPr id="43027" name="Text Box 19"/>
          <p:cNvSpPr txBox="1">
            <a:spLocks noChangeArrowheads="1"/>
          </p:cNvSpPr>
          <p:nvPr/>
        </p:nvSpPr>
        <p:spPr bwMode="auto">
          <a:xfrm>
            <a:off x="1643042" y="2285992"/>
            <a:ext cx="6215106" cy="4616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rgbClr val="000000"/>
                </a:solidFill>
              </a:rPr>
              <a:t>ELEMENTELE UNEI </a:t>
            </a:r>
            <a:r>
              <a:rPr lang="en-US" sz="2400" b="1" dirty="0" smtClean="0">
                <a:solidFill>
                  <a:srgbClr val="000000"/>
                </a:solidFill>
              </a:rPr>
              <a:t>RE</a:t>
            </a:r>
            <a:r>
              <a:rPr lang="ro-RO" sz="2400" b="1" dirty="0" smtClean="0">
                <a:solidFill>
                  <a:srgbClr val="000000"/>
                </a:solidFill>
              </a:rPr>
              <a:t>Ţ</a:t>
            </a:r>
            <a:r>
              <a:rPr lang="en-US" sz="2400" b="1" dirty="0" smtClean="0">
                <a:solidFill>
                  <a:srgbClr val="000000"/>
                </a:solidFill>
              </a:rPr>
              <a:t>ELE </a:t>
            </a:r>
            <a:r>
              <a:rPr lang="en-US" sz="2400" b="1" dirty="0" smtClean="0">
                <a:solidFill>
                  <a:srgbClr val="000000"/>
                </a:solidFill>
              </a:rPr>
              <a:t>ELECTRICE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6429388" y="4071942"/>
            <a:ext cx="2038350" cy="243143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/>
            <a:r>
              <a:rPr lang="en-US" sz="2400" b="1" dirty="0" smtClean="0">
                <a:solidFill>
                  <a:srgbClr val="000000"/>
                </a:solidFill>
              </a:rPr>
              <a:t>OCHI </a:t>
            </a:r>
            <a:r>
              <a:rPr lang="en-US" sz="2400" b="1" dirty="0" smtClean="0">
                <a:solidFill>
                  <a:srgbClr val="000000"/>
                </a:solidFill>
              </a:rPr>
              <a:t>RE</a:t>
            </a:r>
            <a:r>
              <a:rPr lang="ro-RO" sz="2400" b="1" dirty="0" smtClean="0">
                <a:solidFill>
                  <a:srgbClr val="000000"/>
                </a:solidFill>
              </a:rPr>
              <a:t>Ţ</a:t>
            </a:r>
            <a:r>
              <a:rPr lang="en-US" sz="2400" b="1" dirty="0" smtClean="0">
                <a:solidFill>
                  <a:srgbClr val="000000"/>
                </a:solidFill>
              </a:rPr>
              <a:t>EA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pPr eaLnBrk="0" hangingPunct="0"/>
            <a:r>
              <a:rPr lang="en-US" sz="2400" b="1" dirty="0" smtClean="0">
                <a:solidFill>
                  <a:srgbClr val="000000"/>
                </a:solidFill>
              </a:rPr>
              <a:t> 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pPr eaLnBrk="0" hangingPunct="0"/>
            <a:r>
              <a:rPr lang="en-US" sz="2000" b="1" dirty="0" smtClean="0">
                <a:solidFill>
                  <a:srgbClr val="000000"/>
                </a:solidFill>
              </a:rPr>
              <a:t>O succesiune de ramuri </a:t>
            </a:r>
            <a:r>
              <a:rPr lang="en-US" sz="2000" b="1" dirty="0" err="1" smtClean="0">
                <a:solidFill>
                  <a:srgbClr val="000000"/>
                </a:solidFill>
              </a:rPr>
              <a:t>ce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formeaz</a:t>
            </a:r>
            <a:r>
              <a:rPr lang="ro-RO" sz="2000" b="1" dirty="0" smtClean="0">
                <a:solidFill>
                  <a:srgbClr val="000000"/>
                </a:solidFill>
              </a:rPr>
              <a:t>ă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</a:rPr>
              <a:t>un </a:t>
            </a:r>
            <a:r>
              <a:rPr lang="en-US" sz="2000" b="1" dirty="0" err="1" smtClean="0">
                <a:solidFill>
                  <a:srgbClr val="000000"/>
                </a:solidFill>
              </a:rPr>
              <a:t>contur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ro-RO" sz="2000" b="1" dirty="0" smtClean="0">
                <a:solidFill>
                  <a:srgbClr val="000000"/>
                </a:solidFill>
              </a:rPr>
              <a:t>î</a:t>
            </a:r>
            <a:r>
              <a:rPr lang="en-US" sz="2000" b="1" dirty="0" err="1" smtClean="0">
                <a:solidFill>
                  <a:srgbClr val="000000"/>
                </a:solidFill>
              </a:rPr>
              <a:t>nchis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3643306" y="4071942"/>
            <a:ext cx="2038350" cy="273921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0" hangingPunct="0"/>
            <a:r>
              <a:rPr lang="en-US" sz="2400" b="1" dirty="0" smtClean="0">
                <a:solidFill>
                  <a:srgbClr val="000000"/>
                </a:solidFill>
              </a:rPr>
              <a:t>RAMUR</a:t>
            </a:r>
            <a:r>
              <a:rPr lang="ro-RO" sz="2400" b="1" dirty="0" smtClean="0">
                <a:solidFill>
                  <a:srgbClr val="000000"/>
                </a:solidFill>
              </a:rPr>
              <a:t>Ă</a:t>
            </a:r>
            <a:r>
              <a:rPr lang="en-US" sz="2400" b="1" dirty="0" smtClean="0">
                <a:solidFill>
                  <a:srgbClr val="000000"/>
                </a:solidFill>
              </a:rPr>
              <a:t> RE</a:t>
            </a:r>
            <a:r>
              <a:rPr lang="ro-RO" sz="2400" b="1" dirty="0" smtClean="0">
                <a:solidFill>
                  <a:srgbClr val="000000"/>
                </a:solidFill>
              </a:rPr>
              <a:t>Ţ</a:t>
            </a:r>
            <a:r>
              <a:rPr lang="en-US" sz="2400" b="1" dirty="0" smtClean="0">
                <a:solidFill>
                  <a:srgbClr val="000000"/>
                </a:solidFill>
              </a:rPr>
              <a:t>EA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pPr eaLnBrk="0" hangingPunct="0"/>
            <a:endParaRPr lang="en-US" sz="2400" b="1" dirty="0" smtClean="0">
              <a:solidFill>
                <a:srgbClr val="000000"/>
              </a:solidFill>
            </a:endParaRPr>
          </a:p>
          <a:p>
            <a:pPr eaLnBrk="0" hangingPunct="0"/>
            <a:r>
              <a:rPr lang="en-US" sz="2000" b="1" dirty="0" err="1" smtClean="0">
                <a:solidFill>
                  <a:srgbClr val="000000"/>
                </a:solidFill>
              </a:rPr>
              <a:t>Por</a:t>
            </a:r>
            <a:r>
              <a:rPr lang="ro-RO" sz="2000" b="1" dirty="0" smtClean="0">
                <a:solidFill>
                  <a:srgbClr val="000000"/>
                </a:solidFill>
              </a:rPr>
              <a:t>ţ</a:t>
            </a:r>
            <a:r>
              <a:rPr lang="en-US" sz="2000" b="1" dirty="0" err="1" smtClean="0">
                <a:solidFill>
                  <a:srgbClr val="000000"/>
                </a:solidFill>
              </a:rPr>
              <a:t>iunea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</a:rPr>
              <a:t>de </a:t>
            </a:r>
            <a:r>
              <a:rPr lang="en-US" sz="2000" b="1" dirty="0" smtClean="0">
                <a:solidFill>
                  <a:srgbClr val="000000"/>
                </a:solidFill>
              </a:rPr>
              <a:t>re</a:t>
            </a:r>
            <a:r>
              <a:rPr lang="ro-RO" sz="2000" b="1" dirty="0" smtClean="0">
                <a:solidFill>
                  <a:srgbClr val="000000"/>
                </a:solidFill>
              </a:rPr>
              <a:t>ţ</a:t>
            </a:r>
            <a:r>
              <a:rPr lang="en-US" sz="2000" b="1" dirty="0" smtClean="0">
                <a:solidFill>
                  <a:srgbClr val="000000"/>
                </a:solidFill>
              </a:rPr>
              <a:t>ea </a:t>
            </a:r>
            <a:r>
              <a:rPr lang="en-US" sz="2000" b="1" dirty="0" err="1" smtClean="0">
                <a:solidFill>
                  <a:srgbClr val="000000"/>
                </a:solidFill>
              </a:rPr>
              <a:t>cuprins</a:t>
            </a:r>
            <a:r>
              <a:rPr lang="ro-RO" sz="2000" b="1" dirty="0" smtClean="0">
                <a:solidFill>
                  <a:srgbClr val="000000"/>
                </a:solidFill>
              </a:rPr>
              <a:t>ă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ro-RO" sz="2000" b="1" dirty="0" smtClean="0">
                <a:solidFill>
                  <a:srgbClr val="000000"/>
                </a:solidFill>
              </a:rPr>
              <a:t>î</a:t>
            </a:r>
            <a:r>
              <a:rPr lang="en-US" sz="2000" b="1" dirty="0" err="1" smtClean="0">
                <a:solidFill>
                  <a:srgbClr val="000000"/>
                </a:solidFill>
              </a:rPr>
              <a:t>ntre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</a:rPr>
              <a:t>dou</a:t>
            </a:r>
            <a:r>
              <a:rPr lang="ro-RO" sz="2000" b="1" dirty="0" smtClean="0">
                <a:solidFill>
                  <a:srgbClr val="000000"/>
                </a:solidFill>
              </a:rPr>
              <a:t>ş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</a:rPr>
              <a:t>noduri succesive</a:t>
            </a:r>
            <a:endParaRPr lang="en-US" sz="2000" b="1" dirty="0" smtClean="0">
              <a:solidFill>
                <a:srgbClr val="000000"/>
              </a:solidFill>
            </a:endParaRPr>
          </a:p>
        </p:txBody>
      </p:sp>
      <p:sp>
        <p:nvSpPr>
          <p:cNvPr id="24" name="Up Arrow 23"/>
          <p:cNvSpPr/>
          <p:nvPr/>
        </p:nvSpPr>
        <p:spPr>
          <a:xfrm>
            <a:off x="4357686" y="3143248"/>
            <a:ext cx="428628" cy="8572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Up Arrow 24"/>
          <p:cNvSpPr/>
          <p:nvPr/>
        </p:nvSpPr>
        <p:spPr>
          <a:xfrm>
            <a:off x="7000892" y="3143248"/>
            <a:ext cx="428628" cy="8572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Up Arrow 25"/>
          <p:cNvSpPr/>
          <p:nvPr/>
        </p:nvSpPr>
        <p:spPr>
          <a:xfrm>
            <a:off x="1428728" y="3143248"/>
            <a:ext cx="428628" cy="8572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LEGILE LUI KIRCHHOFF</a:t>
            </a:r>
            <a:endParaRPr lang="en-US" dirty="0"/>
          </a:p>
        </p:txBody>
      </p:sp>
      <p:sp>
        <p:nvSpPr>
          <p:cNvPr id="43011" name="AutoShape 3"/>
          <p:cNvSpPr>
            <a:spLocks noChangeArrowheads="1"/>
          </p:cNvSpPr>
          <p:nvPr/>
        </p:nvSpPr>
        <p:spPr bwMode="auto">
          <a:xfrm>
            <a:off x="3428992" y="3643314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algn="ctr" eaLnBrk="0" hangingPunct="0"/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43013" name="AutoShape 5"/>
          <p:cNvSpPr>
            <a:spLocks noChangeArrowheads="1"/>
          </p:cNvSpPr>
          <p:nvPr/>
        </p:nvSpPr>
        <p:spPr bwMode="auto">
          <a:xfrm>
            <a:off x="714348" y="3357562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algn="ctr" eaLnBrk="0" hangingPunct="0"/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1238250" y="3476625"/>
            <a:ext cx="2038350" cy="14465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b="1" dirty="0" smtClean="0">
                <a:solidFill>
                  <a:srgbClr val="000000"/>
                </a:solidFill>
              </a:rPr>
              <a:t>NODURI </a:t>
            </a:r>
            <a:r>
              <a:rPr lang="en-US" sz="2400" b="1" dirty="0" smtClean="0">
                <a:solidFill>
                  <a:srgbClr val="000000"/>
                </a:solidFill>
              </a:rPr>
              <a:t>RE</a:t>
            </a:r>
            <a:r>
              <a:rPr lang="ro-RO" sz="2400" b="1" dirty="0" smtClean="0">
                <a:solidFill>
                  <a:srgbClr val="000000"/>
                </a:solidFill>
              </a:rPr>
              <a:t>Ţ</a:t>
            </a:r>
            <a:r>
              <a:rPr lang="en-US" sz="2400" b="1" dirty="0" smtClean="0">
                <a:solidFill>
                  <a:srgbClr val="000000"/>
                </a:solidFill>
              </a:rPr>
              <a:t>EA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pPr eaLnBrk="0" hangingPunct="0"/>
            <a:endParaRPr lang="en-US" sz="2000" b="1" dirty="0" smtClean="0">
              <a:solidFill>
                <a:srgbClr val="000000"/>
              </a:solidFill>
            </a:endParaRPr>
          </a:p>
          <a:p>
            <a:pPr eaLnBrk="0" hangingPunct="0"/>
            <a:r>
              <a:rPr lang="en-US" sz="2000" b="1" dirty="0" smtClean="0">
                <a:solidFill>
                  <a:srgbClr val="000000"/>
                </a:solidFill>
              </a:rPr>
              <a:t>EX: A, B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43017" name="AutoShape 9"/>
          <p:cNvSpPr>
            <a:spLocks noChangeAspect="1" noChangeArrowheads="1" noTextEdit="1"/>
          </p:cNvSpPr>
          <p:nvPr/>
        </p:nvSpPr>
        <p:spPr bwMode="gray">
          <a:xfrm flipH="1">
            <a:off x="4857752" y="3143248"/>
            <a:ext cx="909637" cy="1244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endParaRPr lang="en-US" dirty="0"/>
          </a:p>
        </p:txBody>
      </p:sp>
      <p:sp>
        <p:nvSpPr>
          <p:cNvPr id="43028" name="Text Box 20"/>
          <p:cNvSpPr txBox="1">
            <a:spLocks noChangeArrowheads="1"/>
          </p:cNvSpPr>
          <p:nvPr/>
        </p:nvSpPr>
        <p:spPr bwMode="auto">
          <a:xfrm>
            <a:off x="6572264" y="3429000"/>
            <a:ext cx="2038350" cy="24314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b="1" dirty="0" smtClean="0">
                <a:solidFill>
                  <a:srgbClr val="000000"/>
                </a:solidFill>
              </a:rPr>
              <a:t>OCHIURI </a:t>
            </a:r>
            <a:r>
              <a:rPr lang="en-US" sz="2400" b="1" dirty="0" smtClean="0">
                <a:solidFill>
                  <a:srgbClr val="000000"/>
                </a:solidFill>
              </a:rPr>
              <a:t>RE</a:t>
            </a:r>
            <a:r>
              <a:rPr lang="ro-RO" sz="2400" b="1" dirty="0" smtClean="0">
                <a:solidFill>
                  <a:srgbClr val="000000"/>
                </a:solidFill>
              </a:rPr>
              <a:t>Ţ</a:t>
            </a:r>
            <a:r>
              <a:rPr lang="en-US" sz="2400" b="1" dirty="0" smtClean="0">
                <a:solidFill>
                  <a:srgbClr val="000000"/>
                </a:solidFill>
              </a:rPr>
              <a:t>EA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pPr eaLnBrk="0" hangingPunct="0"/>
            <a:r>
              <a:rPr lang="en-US" sz="2400" b="1" dirty="0" smtClean="0">
                <a:solidFill>
                  <a:srgbClr val="000000"/>
                </a:solidFill>
              </a:rPr>
              <a:t> 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pPr eaLnBrk="0" hangingPunct="0"/>
            <a:r>
              <a:rPr lang="en-US" sz="2000" b="1" dirty="0" smtClean="0">
                <a:solidFill>
                  <a:srgbClr val="000000"/>
                </a:solidFill>
              </a:rPr>
              <a:t>EX: AR1R2BR3A;</a:t>
            </a:r>
            <a:endParaRPr lang="en-US" sz="2000" b="1" dirty="0" smtClean="0">
              <a:solidFill>
                <a:srgbClr val="000000"/>
              </a:solidFill>
            </a:endParaRPr>
          </a:p>
          <a:p>
            <a:pPr eaLnBrk="0" hangingPunct="0"/>
            <a:r>
              <a:rPr lang="en-US" sz="2000" b="1" dirty="0" smtClean="0">
                <a:solidFill>
                  <a:srgbClr val="000000"/>
                </a:solidFill>
              </a:rPr>
              <a:t>AR3BER4A;</a:t>
            </a:r>
            <a:endParaRPr lang="en-US" sz="2000" b="1" dirty="0" smtClean="0">
              <a:solidFill>
                <a:srgbClr val="000000"/>
              </a:solidFill>
            </a:endParaRPr>
          </a:p>
          <a:p>
            <a:pPr eaLnBrk="0" hangingPunct="0"/>
            <a:r>
              <a:rPr lang="en-US" sz="2000" b="1" dirty="0" smtClean="0">
                <a:solidFill>
                  <a:srgbClr val="000000"/>
                </a:solidFill>
              </a:rPr>
              <a:t>AR1R2BER4A 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19" name="AutoShape 3"/>
          <p:cNvSpPr>
            <a:spLocks noChangeArrowheads="1"/>
          </p:cNvSpPr>
          <p:nvPr/>
        </p:nvSpPr>
        <p:spPr bwMode="auto">
          <a:xfrm>
            <a:off x="6357950" y="3357562"/>
            <a:ext cx="2286000" cy="26670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algn="ctr" eaLnBrk="0" hangingPunct="0"/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3857620" y="3929066"/>
            <a:ext cx="2038350" cy="21236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2400" b="1" dirty="0" smtClean="0">
                <a:solidFill>
                  <a:srgbClr val="000000"/>
                </a:solidFill>
              </a:rPr>
              <a:t>RAMURI </a:t>
            </a:r>
            <a:r>
              <a:rPr lang="en-US" sz="2400" b="1" dirty="0" smtClean="0">
                <a:solidFill>
                  <a:srgbClr val="000000"/>
                </a:solidFill>
              </a:rPr>
              <a:t>RE</a:t>
            </a:r>
            <a:r>
              <a:rPr lang="ro-RO" sz="2400" b="1" dirty="0" smtClean="0">
                <a:solidFill>
                  <a:srgbClr val="000000"/>
                </a:solidFill>
              </a:rPr>
              <a:t>Ţ</a:t>
            </a:r>
            <a:r>
              <a:rPr lang="en-US" sz="2400" b="1" dirty="0" smtClean="0">
                <a:solidFill>
                  <a:srgbClr val="000000"/>
                </a:solidFill>
              </a:rPr>
              <a:t>EA</a:t>
            </a:r>
            <a:endParaRPr lang="en-US" sz="2400" b="1" dirty="0" smtClean="0">
              <a:solidFill>
                <a:srgbClr val="000000"/>
              </a:solidFill>
            </a:endParaRPr>
          </a:p>
          <a:p>
            <a:pPr eaLnBrk="0" hangingPunct="0"/>
            <a:endParaRPr lang="en-US" sz="2400" b="1" dirty="0" smtClean="0">
              <a:solidFill>
                <a:srgbClr val="000000"/>
              </a:solidFill>
            </a:endParaRPr>
          </a:p>
          <a:p>
            <a:pPr eaLnBrk="0" hangingPunct="0"/>
            <a:r>
              <a:rPr lang="en-US" sz="2000" b="1" dirty="0" smtClean="0">
                <a:solidFill>
                  <a:srgbClr val="000000"/>
                </a:solidFill>
              </a:rPr>
              <a:t>EX: AR1R2B;</a:t>
            </a:r>
            <a:endParaRPr lang="en-US" sz="2000" b="1" dirty="0" smtClean="0">
              <a:solidFill>
                <a:srgbClr val="000000"/>
              </a:solidFill>
            </a:endParaRPr>
          </a:p>
          <a:p>
            <a:pPr eaLnBrk="0" hangingPunct="0"/>
            <a:r>
              <a:rPr lang="en-US" sz="2000" b="1" dirty="0" smtClean="0">
                <a:solidFill>
                  <a:srgbClr val="000000"/>
                </a:solidFill>
              </a:rPr>
              <a:t>AR3B;</a:t>
            </a:r>
            <a:endParaRPr lang="en-US" sz="2000" b="1" dirty="0" smtClean="0">
              <a:solidFill>
                <a:srgbClr val="000000"/>
              </a:solidFill>
            </a:endParaRPr>
          </a:p>
          <a:p>
            <a:pPr eaLnBrk="0" hangingPunct="0"/>
            <a:r>
              <a:rPr lang="en-US" sz="2000" b="1" dirty="0" smtClean="0">
                <a:solidFill>
                  <a:srgbClr val="000000"/>
                </a:solidFill>
              </a:rPr>
              <a:t>AR4EB</a:t>
            </a:r>
            <a:endParaRPr lang="en-US" sz="2000" b="1" dirty="0" smtClean="0">
              <a:solidFill>
                <a:srgbClr val="000000"/>
              </a:solidFill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785918" y="1285860"/>
            <a:ext cx="5143536" cy="196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LEGILE LUI KIRCHHOFF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1928802"/>
            <a:ext cx="792961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LEGEA NODULUI DE </a:t>
            </a:r>
            <a:r>
              <a:rPr lang="en-US" b="1" dirty="0" smtClean="0"/>
              <a:t>RE</a:t>
            </a:r>
            <a:r>
              <a:rPr lang="ro-RO" b="1" dirty="0" smtClean="0"/>
              <a:t>Ţ</a:t>
            </a:r>
            <a:r>
              <a:rPr lang="en-US" b="1" dirty="0" smtClean="0"/>
              <a:t>EA</a:t>
            </a:r>
            <a:r>
              <a:rPr lang="en-US" b="1" dirty="0" smtClean="0"/>
              <a:t>:</a:t>
            </a:r>
            <a:endParaRPr lang="en-US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571604" y="2357430"/>
            <a:ext cx="5572164" cy="198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642910" y="4572008"/>
            <a:ext cx="792961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Not</a:t>
            </a:r>
            <a:r>
              <a:rPr lang="ro-RO" b="1" dirty="0" smtClean="0"/>
              <a:t>ă</a:t>
            </a:r>
            <a:r>
              <a:rPr lang="en-US" b="1" dirty="0" smtClean="0"/>
              <a:t>:</a:t>
            </a:r>
            <a:r>
              <a:rPr lang="en-US" dirty="0" smtClean="0"/>
              <a:t>Se </a:t>
            </a:r>
            <a:r>
              <a:rPr lang="en-US" dirty="0" err="1" smtClean="0"/>
              <a:t>noteaz</a:t>
            </a:r>
            <a:r>
              <a:rPr lang="ro-RO" dirty="0" smtClean="0"/>
              <a:t>ă </a:t>
            </a:r>
            <a:r>
              <a:rPr lang="en-US" dirty="0" smtClean="0"/>
              <a:t>cu </a:t>
            </a:r>
            <a:r>
              <a:rPr lang="en-US" dirty="0" smtClean="0"/>
              <a:t>(+) </a:t>
            </a:r>
            <a:r>
              <a:rPr lang="en-US" dirty="0" err="1" smtClean="0"/>
              <a:t>curen</a:t>
            </a:r>
            <a:r>
              <a:rPr lang="ro-RO" dirty="0" smtClean="0"/>
              <a:t>ţ</a:t>
            </a:r>
            <a:r>
              <a:rPr lang="en-US" dirty="0" smtClean="0"/>
              <a:t>ii </a:t>
            </a:r>
            <a:r>
              <a:rPr lang="en-US" dirty="0" smtClean="0"/>
              <a:t>care </a:t>
            </a:r>
            <a:r>
              <a:rPr lang="en-US" dirty="0" err="1" smtClean="0"/>
              <a:t>intr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smtClean="0"/>
              <a:t>n </a:t>
            </a:r>
            <a:r>
              <a:rPr lang="en-US" dirty="0" smtClean="0"/>
              <a:t>nod </a:t>
            </a:r>
            <a:r>
              <a:rPr lang="ro-RO" dirty="0" smtClean="0"/>
              <a:t>ş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smtClean="0"/>
              <a:t>cu (–) </a:t>
            </a:r>
            <a:r>
              <a:rPr lang="en-US" dirty="0" err="1" smtClean="0"/>
              <a:t>curen</a:t>
            </a:r>
            <a:r>
              <a:rPr lang="ro-RO" dirty="0" smtClean="0"/>
              <a:t>ţ</a:t>
            </a:r>
            <a:r>
              <a:rPr lang="en-US" dirty="0" smtClean="0"/>
              <a:t>ii </a:t>
            </a:r>
            <a:r>
              <a:rPr lang="en-US" dirty="0" smtClean="0"/>
              <a:t>care ies din nod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5286388"/>
            <a:ext cx="792961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err="1" smtClean="0"/>
              <a:t>Enun</a:t>
            </a:r>
            <a:r>
              <a:rPr lang="ro-RO" b="1" dirty="0" smtClean="0"/>
              <a:t>ţ</a:t>
            </a:r>
            <a:r>
              <a:rPr lang="en-US" b="1" dirty="0" smtClean="0"/>
              <a:t>: </a:t>
            </a:r>
            <a:r>
              <a:rPr lang="en-US" dirty="0" smtClean="0"/>
              <a:t>“Suma </a:t>
            </a:r>
            <a:r>
              <a:rPr lang="en-US" dirty="0" err="1" smtClean="0"/>
              <a:t>algebric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curen</a:t>
            </a:r>
            <a:r>
              <a:rPr lang="ro-RO" dirty="0" smtClean="0"/>
              <a:t>ţ</a:t>
            </a:r>
            <a:r>
              <a:rPr lang="en-US" dirty="0" err="1" smtClean="0"/>
              <a:t>ilor</a:t>
            </a:r>
            <a:r>
              <a:rPr lang="en-US" dirty="0" smtClean="0"/>
              <a:t> </a:t>
            </a:r>
            <a:r>
              <a:rPr lang="en-US" dirty="0" smtClean="0"/>
              <a:t>care </a:t>
            </a:r>
            <a:r>
              <a:rPr lang="en-US" dirty="0" err="1" smtClean="0"/>
              <a:t>intr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err="1" smtClean="0"/>
              <a:t>ntr</a:t>
            </a:r>
            <a:r>
              <a:rPr lang="en-US" dirty="0" smtClean="0"/>
              <a:t>-un </a:t>
            </a:r>
            <a:r>
              <a:rPr lang="en-US" dirty="0" smtClean="0"/>
              <a:t>nod de </a:t>
            </a:r>
            <a:r>
              <a:rPr lang="en-US" dirty="0" smtClean="0"/>
              <a:t>re</a:t>
            </a:r>
            <a:r>
              <a:rPr lang="ro-RO" dirty="0" smtClean="0"/>
              <a:t>ţ</a:t>
            </a:r>
            <a:r>
              <a:rPr lang="en-US" dirty="0" smtClean="0"/>
              <a:t>ea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egal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smtClean="0"/>
              <a:t>cu </a:t>
            </a:r>
            <a:r>
              <a:rPr lang="en-US" dirty="0" err="1" smtClean="0"/>
              <a:t>suma</a:t>
            </a:r>
            <a:r>
              <a:rPr lang="en-US" dirty="0" smtClean="0"/>
              <a:t> </a:t>
            </a:r>
            <a:r>
              <a:rPr lang="en-US" dirty="0" err="1" smtClean="0"/>
              <a:t>algebric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smtClean="0"/>
              <a:t>a </a:t>
            </a:r>
            <a:r>
              <a:rPr lang="en-US" dirty="0" err="1" smtClean="0"/>
              <a:t>curen</a:t>
            </a:r>
            <a:r>
              <a:rPr lang="ro-RO" dirty="0" smtClean="0"/>
              <a:t>ţi</a:t>
            </a:r>
            <a:r>
              <a:rPr lang="en-US" dirty="0" err="1" smtClean="0"/>
              <a:t>lor</a:t>
            </a:r>
            <a:r>
              <a:rPr lang="en-US" dirty="0" smtClean="0"/>
              <a:t> </a:t>
            </a:r>
            <a:r>
              <a:rPr lang="en-US" dirty="0" smtClean="0"/>
              <a:t>care ies din acel nod de </a:t>
            </a:r>
            <a:r>
              <a:rPr lang="en-US" dirty="0" smtClean="0"/>
              <a:t>re</a:t>
            </a:r>
            <a:r>
              <a:rPr lang="ro-RO" dirty="0" smtClean="0"/>
              <a:t>ţ</a:t>
            </a:r>
            <a:r>
              <a:rPr lang="en-US" dirty="0" smtClean="0"/>
              <a:t>ea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2910" y="6000768"/>
            <a:ext cx="792961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Exemplu: </a:t>
            </a:r>
            <a:r>
              <a:rPr lang="en-US" dirty="0" smtClean="0"/>
              <a:t>I3=I+I1+I2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LEGILE LUI KIRCHHOFF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1928802"/>
            <a:ext cx="792961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LEGEA RAMUREI DE </a:t>
            </a:r>
            <a:r>
              <a:rPr lang="en-US" b="1" dirty="0" smtClean="0"/>
              <a:t>RE</a:t>
            </a:r>
            <a:r>
              <a:rPr lang="ro-RO" b="1" dirty="0" smtClean="0"/>
              <a:t>Ţ</a:t>
            </a:r>
            <a:r>
              <a:rPr lang="en-US" b="1" dirty="0" smtClean="0"/>
              <a:t>EA</a:t>
            </a:r>
            <a:r>
              <a:rPr lang="en-US" b="1" dirty="0" smtClean="0"/>
              <a:t>:</a:t>
            </a:r>
            <a:endParaRPr lang="en-US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571604" y="2357430"/>
            <a:ext cx="5572164" cy="198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642910" y="4572008"/>
            <a:ext cx="792961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Not</a:t>
            </a:r>
            <a:r>
              <a:rPr lang="ro-RO" b="1" dirty="0" smtClean="0"/>
              <a:t>ă</a:t>
            </a:r>
            <a:r>
              <a:rPr lang="en-US" b="1" dirty="0" smtClean="0"/>
              <a:t>: </a:t>
            </a:r>
            <a:r>
              <a:rPr lang="en-US" dirty="0" err="1" smtClean="0"/>
              <a:t>Dac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smtClean="0"/>
              <a:t>se </a:t>
            </a:r>
            <a:r>
              <a:rPr lang="en-US" dirty="0" err="1" smtClean="0"/>
              <a:t>conecteaz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smtClean="0"/>
              <a:t>un </a:t>
            </a:r>
            <a:r>
              <a:rPr lang="en-US" dirty="0" err="1" smtClean="0"/>
              <a:t>ampermetru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smtClean="0"/>
              <a:t>n </a:t>
            </a:r>
            <a:r>
              <a:rPr lang="en-US" dirty="0" smtClean="0"/>
              <a:t>orice punct al unei ramuri de </a:t>
            </a:r>
            <a:r>
              <a:rPr lang="en-US" dirty="0" smtClean="0"/>
              <a:t>re</a:t>
            </a:r>
            <a:r>
              <a:rPr lang="ro-RO" dirty="0" smtClean="0"/>
              <a:t>ţ</a:t>
            </a:r>
            <a:r>
              <a:rPr lang="en-US" dirty="0" smtClean="0"/>
              <a:t>ea</a:t>
            </a:r>
            <a:r>
              <a:rPr lang="ro-RO" dirty="0" smtClean="0"/>
              <a:t>,</a:t>
            </a:r>
            <a:r>
              <a:rPr lang="en-US" dirty="0" smtClean="0"/>
              <a:t> </a:t>
            </a:r>
            <a:r>
              <a:rPr lang="en-US" dirty="0" smtClean="0"/>
              <a:t>el va </a:t>
            </a:r>
            <a:r>
              <a:rPr lang="en-US" dirty="0" err="1" smtClean="0"/>
              <a:t>indica</a:t>
            </a:r>
            <a:r>
              <a:rPr lang="en-US" dirty="0" smtClean="0"/>
              <a:t> </a:t>
            </a:r>
            <a:r>
              <a:rPr lang="en-US" dirty="0" err="1" smtClean="0"/>
              <a:t>aceia</a:t>
            </a:r>
            <a:r>
              <a:rPr lang="ro-RO" dirty="0" smtClean="0"/>
              <a:t>şi</a:t>
            </a:r>
            <a:r>
              <a:rPr lang="en-US" dirty="0" smtClean="0"/>
              <a:t> </a:t>
            </a:r>
            <a:r>
              <a:rPr lang="en-US" dirty="0" smtClean="0"/>
              <a:t>valoare a </a:t>
            </a:r>
            <a:r>
              <a:rPr lang="en-US" dirty="0" err="1" smtClean="0"/>
              <a:t>intensit</a:t>
            </a:r>
            <a:r>
              <a:rPr lang="ro-RO" dirty="0" smtClean="0"/>
              <a:t>ăţ</a:t>
            </a:r>
            <a:r>
              <a:rPr lang="en-US" dirty="0" smtClean="0"/>
              <a:t>ii </a:t>
            </a:r>
            <a:r>
              <a:rPr lang="en-US" dirty="0" smtClean="0"/>
              <a:t>curentului electric.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5286388"/>
            <a:ext cx="792961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err="1" smtClean="0"/>
              <a:t>Enun</a:t>
            </a:r>
            <a:r>
              <a:rPr lang="ro-RO" b="1" dirty="0" smtClean="0"/>
              <a:t>ţ</a:t>
            </a:r>
            <a:r>
              <a:rPr lang="en-US" b="1" dirty="0" smtClean="0"/>
              <a:t>: </a:t>
            </a:r>
            <a:r>
              <a:rPr lang="en-US" dirty="0" smtClean="0"/>
              <a:t>“De-a lungul unei ramuri de </a:t>
            </a:r>
            <a:r>
              <a:rPr lang="en-US" dirty="0" smtClean="0"/>
              <a:t>re</a:t>
            </a:r>
            <a:r>
              <a:rPr lang="ro-RO" dirty="0" smtClean="0"/>
              <a:t>ţ</a:t>
            </a:r>
            <a:r>
              <a:rPr lang="en-US" dirty="0" smtClean="0"/>
              <a:t>ea</a:t>
            </a:r>
            <a:r>
              <a:rPr lang="en-US" dirty="0" smtClean="0"/>
              <a:t>, intensitatea curentului electric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smtClean="0"/>
              <a:t>ace</a:t>
            </a:r>
            <a:r>
              <a:rPr lang="ro-RO" dirty="0" smtClean="0"/>
              <a:t>i</a:t>
            </a:r>
            <a:r>
              <a:rPr lang="en-US" dirty="0" smtClean="0"/>
              <a:t>a</a:t>
            </a:r>
            <a:r>
              <a:rPr lang="ro-RO" dirty="0" smtClean="0"/>
              <a:t>ş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smtClean="0"/>
              <a:t>n </a:t>
            </a:r>
            <a:r>
              <a:rPr lang="en-US" dirty="0" smtClean="0"/>
              <a:t>orice punct al acesteia”.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2910" y="6000768"/>
            <a:ext cx="792961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Exemplu: </a:t>
            </a:r>
            <a:r>
              <a:rPr lang="en-US" dirty="0" smtClean="0"/>
              <a:t>I1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acela</a:t>
            </a:r>
            <a:r>
              <a:rPr lang="ro-RO" dirty="0" smtClean="0"/>
              <a:t>şi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smtClean="0"/>
              <a:t>n </a:t>
            </a:r>
            <a:r>
              <a:rPr lang="en-US" dirty="0" smtClean="0"/>
              <a:t>orice punct de pe ramura de </a:t>
            </a:r>
            <a:r>
              <a:rPr lang="en-US" dirty="0" smtClean="0"/>
              <a:t>re</a:t>
            </a:r>
            <a:r>
              <a:rPr lang="ro-RO" dirty="0" smtClean="0"/>
              <a:t>ţ</a:t>
            </a:r>
            <a:r>
              <a:rPr lang="en-US" dirty="0" smtClean="0"/>
              <a:t>ea </a:t>
            </a:r>
            <a:r>
              <a:rPr lang="en-US" dirty="0" smtClean="0"/>
              <a:t>AR1R2B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LEGILE LUI KIRCHHOFF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1643050"/>
            <a:ext cx="792961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LEGEA OCHIULUI DE </a:t>
            </a:r>
            <a:r>
              <a:rPr lang="en-US" b="1" dirty="0" smtClean="0"/>
              <a:t>RE</a:t>
            </a:r>
            <a:r>
              <a:rPr lang="ro-RO" b="1" dirty="0" smtClean="0"/>
              <a:t>Ţ</a:t>
            </a:r>
            <a:r>
              <a:rPr lang="en-US" b="1" dirty="0" smtClean="0"/>
              <a:t>EA</a:t>
            </a:r>
            <a:r>
              <a:rPr lang="en-US" b="1" dirty="0" smtClean="0"/>
              <a:t>:</a:t>
            </a:r>
            <a:endParaRPr lang="en-US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571604" y="2143116"/>
            <a:ext cx="5572164" cy="198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357158" y="4214818"/>
            <a:ext cx="8429684" cy="23083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Not</a:t>
            </a:r>
            <a:r>
              <a:rPr lang="ro-RO" b="1" dirty="0" smtClean="0"/>
              <a:t>ă</a:t>
            </a:r>
            <a:r>
              <a:rPr lang="en-US" b="1" dirty="0" smtClean="0"/>
              <a:t>:</a:t>
            </a:r>
            <a:endParaRPr lang="en-US" b="1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Se alege un sens de parcurs ochiul de circuit. Preferabil cel al curentului predominant din ochi.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Se </a:t>
            </a:r>
            <a:r>
              <a:rPr lang="en-US" dirty="0" err="1" smtClean="0"/>
              <a:t>noteaz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smtClean="0"/>
              <a:t>cu (+) tensiunile de-a lungul ochiului date de curentii care au </a:t>
            </a:r>
            <a:r>
              <a:rPr lang="en-US" dirty="0" err="1" smtClean="0"/>
              <a:t>acela</a:t>
            </a:r>
            <a:r>
              <a:rPr lang="ro-RO" dirty="0" smtClean="0"/>
              <a:t>ş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smtClean="0"/>
              <a:t>sens cu sensul ales pentru parcurgerea </a:t>
            </a:r>
            <a:r>
              <a:rPr lang="en-US" dirty="0" err="1" smtClean="0"/>
              <a:t>ochiului</a:t>
            </a:r>
            <a:r>
              <a:rPr lang="en-US" dirty="0" smtClean="0"/>
              <a:t> </a:t>
            </a:r>
            <a:r>
              <a:rPr lang="ro-RO" dirty="0" smtClean="0"/>
              <a:t>ş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smtClean="0"/>
              <a:t>cu (–) tensiunile date de </a:t>
            </a:r>
            <a:r>
              <a:rPr lang="en-US" dirty="0" err="1" smtClean="0"/>
              <a:t>curen</a:t>
            </a:r>
            <a:r>
              <a:rPr lang="ro-RO" dirty="0" smtClean="0"/>
              <a:t>ţ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opu</a:t>
            </a:r>
            <a:r>
              <a:rPr lang="ro-RO" dirty="0" smtClean="0"/>
              <a:t>ş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smtClean="0"/>
              <a:t>sensului ales.</a:t>
            </a: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Se </a:t>
            </a:r>
            <a:r>
              <a:rPr lang="en-US" dirty="0" err="1" smtClean="0"/>
              <a:t>noteaz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smtClean="0"/>
              <a:t>cu (+) t.e.m. ale surselor de tensiune, care </a:t>
            </a:r>
            <a:r>
              <a:rPr lang="en-US" dirty="0" err="1" smtClean="0"/>
              <a:t>dau</a:t>
            </a:r>
            <a:r>
              <a:rPr lang="en-US" dirty="0" smtClean="0"/>
              <a:t> </a:t>
            </a:r>
            <a:r>
              <a:rPr lang="en-US" dirty="0" err="1" smtClean="0"/>
              <a:t>curen</a:t>
            </a:r>
            <a:r>
              <a:rPr lang="ro-RO" dirty="0" smtClean="0"/>
              <a:t>ţ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smtClean="0"/>
              <a:t>de-a lungul </a:t>
            </a:r>
            <a:r>
              <a:rPr lang="en-US" dirty="0" err="1" smtClean="0"/>
              <a:t>ochiului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smtClean="0"/>
              <a:t>n </a:t>
            </a:r>
            <a:r>
              <a:rPr lang="en-US" dirty="0" smtClean="0"/>
              <a:t>sensul ales </a:t>
            </a:r>
            <a:r>
              <a:rPr lang="ro-RO" dirty="0" smtClean="0"/>
              <a:t>ş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smtClean="0"/>
              <a:t>cu (-) t.e.m. care </a:t>
            </a:r>
            <a:r>
              <a:rPr lang="en-US" dirty="0" err="1" smtClean="0"/>
              <a:t>dau</a:t>
            </a:r>
            <a:r>
              <a:rPr lang="en-US" dirty="0" smtClean="0"/>
              <a:t> </a:t>
            </a:r>
            <a:r>
              <a:rPr lang="en-US" dirty="0" err="1" smtClean="0"/>
              <a:t>curen</a:t>
            </a:r>
            <a:r>
              <a:rPr lang="ro-RO" dirty="0" smtClean="0"/>
              <a:t>ţi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smtClean="0"/>
              <a:t>contrari </a:t>
            </a:r>
            <a:r>
              <a:rPr lang="en-US" dirty="0" err="1" smtClean="0"/>
              <a:t>sensului</a:t>
            </a:r>
            <a:r>
              <a:rPr lang="en-US" dirty="0" smtClean="0"/>
              <a:t> </a:t>
            </a:r>
            <a:r>
              <a:rPr lang="en-US" dirty="0" smtClean="0"/>
              <a:t>ales</a:t>
            </a:r>
            <a:r>
              <a:rPr lang="ro-RO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L</a:t>
            </a:r>
            <a:r>
              <a:rPr lang="en-US" dirty="0" smtClean="0">
                <a:solidFill>
                  <a:schemeClr val="tx1"/>
                </a:solidFill>
              </a:rPr>
              <a:t>LEGILE LUI KIRCHHOFF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1643050"/>
            <a:ext cx="7929618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LEGEA OCHIULUI DE </a:t>
            </a:r>
            <a:r>
              <a:rPr lang="en-US" b="1" dirty="0" smtClean="0"/>
              <a:t>RE</a:t>
            </a:r>
            <a:r>
              <a:rPr lang="ro-RO" b="1" dirty="0" smtClean="0"/>
              <a:t>Ţ</a:t>
            </a:r>
            <a:r>
              <a:rPr lang="en-US" b="1" dirty="0" smtClean="0"/>
              <a:t>EA</a:t>
            </a:r>
            <a:r>
              <a:rPr lang="en-US" b="1" dirty="0" smtClean="0"/>
              <a:t>:</a:t>
            </a:r>
            <a:endParaRPr lang="en-US" b="1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714480" y="2071678"/>
            <a:ext cx="5000660" cy="178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642910" y="3929066"/>
            <a:ext cx="792961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err="1" smtClean="0"/>
              <a:t>Enun</a:t>
            </a:r>
            <a:r>
              <a:rPr lang="ro-RO" b="1" dirty="0" smtClean="0"/>
              <a:t>ţ </a:t>
            </a:r>
            <a:r>
              <a:rPr lang="en-US" b="1" dirty="0" err="1" smtClean="0"/>
              <a:t>pentru</a:t>
            </a:r>
            <a:r>
              <a:rPr lang="en-US" b="1" dirty="0" smtClean="0"/>
              <a:t> </a:t>
            </a:r>
            <a:r>
              <a:rPr lang="en-US" b="1" dirty="0" smtClean="0"/>
              <a:t>ochiul care nu </a:t>
            </a:r>
            <a:r>
              <a:rPr lang="en-US" b="1" dirty="0" smtClean="0"/>
              <a:t>con</a:t>
            </a:r>
            <a:r>
              <a:rPr lang="ro-RO" b="1" dirty="0" smtClean="0"/>
              <a:t>ţ</a:t>
            </a:r>
            <a:r>
              <a:rPr lang="en-US" b="1" dirty="0" err="1" smtClean="0"/>
              <a:t>ine</a:t>
            </a:r>
            <a:r>
              <a:rPr lang="en-US" b="1" dirty="0" smtClean="0"/>
              <a:t> </a:t>
            </a:r>
            <a:r>
              <a:rPr lang="en-US" b="1" dirty="0" smtClean="0"/>
              <a:t>generatoare: </a:t>
            </a:r>
            <a:r>
              <a:rPr lang="en-US" dirty="0" smtClean="0"/>
              <a:t>“Suma </a:t>
            </a:r>
            <a:r>
              <a:rPr lang="en-US" dirty="0" err="1" smtClean="0"/>
              <a:t>algebric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smtClean="0"/>
              <a:t>a tensiunilor de-a lungul ochiului,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egal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smtClean="0"/>
              <a:t>cu zero”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2910" y="4714884"/>
            <a:ext cx="792961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Exemplu: </a:t>
            </a:r>
            <a:r>
              <a:rPr lang="en-US" dirty="0" smtClean="0"/>
              <a:t>I1R1+I1R2-I2R3=0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2910" y="5214950"/>
            <a:ext cx="7929618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err="1" smtClean="0"/>
              <a:t>Enun</a:t>
            </a:r>
            <a:r>
              <a:rPr lang="ro-RO" b="1" dirty="0" smtClean="0"/>
              <a:t>ţ </a:t>
            </a:r>
            <a:r>
              <a:rPr lang="en-US" b="1" dirty="0" err="1" smtClean="0"/>
              <a:t>pentru</a:t>
            </a:r>
            <a:r>
              <a:rPr lang="en-US" b="1" dirty="0" smtClean="0"/>
              <a:t> </a:t>
            </a:r>
            <a:r>
              <a:rPr lang="en-US" b="1" dirty="0" smtClean="0"/>
              <a:t>ochiul care </a:t>
            </a:r>
            <a:r>
              <a:rPr lang="en-US" b="1" dirty="0" smtClean="0"/>
              <a:t>con</a:t>
            </a:r>
            <a:r>
              <a:rPr lang="ro-RO" b="1" dirty="0" smtClean="0"/>
              <a:t>ţ</a:t>
            </a:r>
            <a:r>
              <a:rPr lang="en-US" b="1" dirty="0" err="1" smtClean="0"/>
              <a:t>ine</a:t>
            </a:r>
            <a:r>
              <a:rPr lang="en-US" b="1" dirty="0" smtClean="0"/>
              <a:t> </a:t>
            </a:r>
            <a:r>
              <a:rPr lang="en-US" b="1" dirty="0" smtClean="0"/>
              <a:t>generatoare: </a:t>
            </a:r>
            <a:r>
              <a:rPr lang="en-US" dirty="0" smtClean="0"/>
              <a:t>“Suma </a:t>
            </a:r>
            <a:r>
              <a:rPr lang="en-US" dirty="0" err="1" smtClean="0"/>
              <a:t>algebric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smtClean="0"/>
              <a:t>a tensiunilor de-a lungul ochiului,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egal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smtClean="0"/>
              <a:t>cu </a:t>
            </a:r>
            <a:r>
              <a:rPr lang="en-US" dirty="0" err="1" smtClean="0"/>
              <a:t>suma</a:t>
            </a:r>
            <a:r>
              <a:rPr lang="en-US" dirty="0" smtClean="0"/>
              <a:t> </a:t>
            </a:r>
            <a:r>
              <a:rPr lang="en-US" dirty="0" err="1" smtClean="0"/>
              <a:t>algebric</a:t>
            </a:r>
            <a:r>
              <a:rPr lang="ro-RO" dirty="0" smtClean="0"/>
              <a:t>ă</a:t>
            </a:r>
            <a:r>
              <a:rPr lang="en-US" dirty="0" smtClean="0"/>
              <a:t> </a:t>
            </a:r>
            <a:r>
              <a:rPr lang="en-US" dirty="0" smtClean="0"/>
              <a:t>a tensiunilor electromotoare din acel ochi”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42910" y="6215082"/>
            <a:ext cx="7929618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Exemplu: </a:t>
            </a:r>
            <a:r>
              <a:rPr lang="en-US" dirty="0" smtClean="0"/>
              <a:t>I2R3+I3r+I3R4=E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GILE LUI KIRCHHOFF">
  <a:themeElements>
    <a:clrScheme name="Office Theme 1">
      <a:dk1>
        <a:srgbClr val="000000"/>
      </a:dk1>
      <a:lt1>
        <a:srgbClr val="FFFFFF"/>
      </a:lt1>
      <a:dk2>
        <a:srgbClr val="233DA9"/>
      </a:dk2>
      <a:lt2>
        <a:srgbClr val="DDDDDD"/>
      </a:lt2>
      <a:accent1>
        <a:srgbClr val="65AAE9"/>
      </a:accent1>
      <a:accent2>
        <a:srgbClr val="B2B2B2"/>
      </a:accent2>
      <a:accent3>
        <a:srgbClr val="FFFFFF"/>
      </a:accent3>
      <a:accent4>
        <a:srgbClr val="000000"/>
      </a:accent4>
      <a:accent5>
        <a:srgbClr val="B8D2F2"/>
      </a:accent5>
      <a:accent6>
        <a:srgbClr val="A1A1A1"/>
      </a:accent6>
      <a:hlink>
        <a:srgbClr val="7DA0D3"/>
      </a:hlink>
      <a:folHlink>
        <a:srgbClr val="B2E385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Office Theme 1">
        <a:dk1>
          <a:srgbClr val="000000"/>
        </a:dk1>
        <a:lt1>
          <a:srgbClr val="FFFFFF"/>
        </a:lt1>
        <a:dk2>
          <a:srgbClr val="233DA9"/>
        </a:dk2>
        <a:lt2>
          <a:srgbClr val="DDDDDD"/>
        </a:lt2>
        <a:accent1>
          <a:srgbClr val="65AAE9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B8D2F2"/>
        </a:accent5>
        <a:accent6>
          <a:srgbClr val="A1A1A1"/>
        </a:accent6>
        <a:hlink>
          <a:srgbClr val="7DA0D3"/>
        </a:hlink>
        <a:folHlink>
          <a:srgbClr val="B2E38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632769"/>
        </a:dk2>
        <a:lt2>
          <a:srgbClr val="DDDDDD"/>
        </a:lt2>
        <a:accent1>
          <a:srgbClr val="8B8DE1"/>
        </a:accent1>
        <a:accent2>
          <a:srgbClr val="FF997D"/>
        </a:accent2>
        <a:accent3>
          <a:srgbClr val="FFFFFF"/>
        </a:accent3>
        <a:accent4>
          <a:srgbClr val="000000"/>
        </a:accent4>
        <a:accent5>
          <a:srgbClr val="C4C5EE"/>
        </a:accent5>
        <a:accent6>
          <a:srgbClr val="E78A71"/>
        </a:accent6>
        <a:hlink>
          <a:srgbClr val="58AFD2"/>
        </a:hlink>
        <a:folHlink>
          <a:srgbClr val="BFDF6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37737F"/>
        </a:dk2>
        <a:lt2>
          <a:srgbClr val="DDDDDD"/>
        </a:lt2>
        <a:accent1>
          <a:srgbClr val="52BCB2"/>
        </a:accent1>
        <a:accent2>
          <a:srgbClr val="E0A56A"/>
        </a:accent2>
        <a:accent3>
          <a:srgbClr val="FFFFFF"/>
        </a:accent3>
        <a:accent4>
          <a:srgbClr val="000000"/>
        </a:accent4>
        <a:accent5>
          <a:srgbClr val="B3DAD5"/>
        </a:accent5>
        <a:accent6>
          <a:srgbClr val="CB955F"/>
        </a:accent6>
        <a:hlink>
          <a:srgbClr val="A0C264"/>
        </a:hlink>
        <a:folHlink>
          <a:srgbClr val="DCDC2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LEGILE LUI KIRCHHOFF</Template>
  <TotalTime>0</TotalTime>
  <Words>2320</Words>
  <Application>WPS Presentation</Application>
  <PresentationFormat>On-screen Show (4:3)</PresentationFormat>
  <Paragraphs>115</Paragraphs>
  <Slides>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0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</vt:lpstr>
      <vt:lpstr>SimSun</vt:lpstr>
      <vt:lpstr>Wingdings</vt:lpstr>
      <vt:lpstr>Verdana</vt:lpstr>
      <vt:lpstr>Microsoft YaHei</vt:lpstr>
      <vt:lpstr/>
      <vt:lpstr>Arial Unicode MS</vt:lpstr>
      <vt:lpstr>Segoe Print</vt:lpstr>
      <vt:lpstr>LEGILE LUI KIRCHHOFF</vt:lpstr>
      <vt:lpstr>LLEGILE LUI KIRCHHOFF</vt:lpstr>
      <vt:lpstr>LLEGILE LUI KIRCHHOFF</vt:lpstr>
      <vt:lpstr>LLEGILE LUI KIRCHHOFF</vt:lpstr>
      <vt:lpstr>LLEGILE LUI KIRCHHOFF</vt:lpstr>
      <vt:lpstr>LLEGILE LUI KIRCHHOFF</vt:lpstr>
      <vt:lpstr>LLEGILE LUI KIRCHHOFF</vt:lpstr>
      <vt:lpstr>LLEGILE LUI KIRCHHOFF</vt:lpstr>
      <vt:lpstr>LLEGILE LUI KIRCHHOFF</vt:lpstr>
      <vt:lpstr>LLEGILE LUI KIRCHHOFF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LLEGILE LUI KIRCHHOFF</dc:title>
  <dc:creator>Cezar</dc:creator>
  <cp:lastModifiedBy>pc</cp:lastModifiedBy>
  <cp:revision>28</cp:revision>
  <dcterms:created xsi:type="dcterms:W3CDTF">2020-04-14T06:43:00Z</dcterms:created>
  <dcterms:modified xsi:type="dcterms:W3CDTF">2020-05-11T14:58:40Z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1033-11.2.0.9327</vt:lpwstr>
  </property>
</Properties>
</file>